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0"/>
  </p:notesMasterIdLst>
  <p:sldIdLst>
    <p:sldId id="256" r:id="rId2"/>
    <p:sldId id="257" r:id="rId3"/>
    <p:sldId id="258" r:id="rId4"/>
    <p:sldId id="260" r:id="rId5"/>
    <p:sldId id="259" r:id="rId6"/>
    <p:sldId id="280" r:id="rId7"/>
    <p:sldId id="279" r:id="rId8"/>
    <p:sldId id="281" r:id="rId9"/>
    <p:sldId id="282" r:id="rId10"/>
    <p:sldId id="283" r:id="rId11"/>
    <p:sldId id="261" r:id="rId12"/>
    <p:sldId id="262" r:id="rId13"/>
    <p:sldId id="284" r:id="rId14"/>
    <p:sldId id="263" r:id="rId15"/>
    <p:sldId id="264" r:id="rId16"/>
    <p:sldId id="285" r:id="rId17"/>
    <p:sldId id="265" r:id="rId18"/>
    <p:sldId id="266" r:id="rId19"/>
    <p:sldId id="267" r:id="rId20"/>
    <p:sldId id="269" r:id="rId21"/>
    <p:sldId id="287" r:id="rId22"/>
    <p:sldId id="270" r:id="rId23"/>
    <p:sldId id="271" r:id="rId24"/>
    <p:sldId id="272" r:id="rId25"/>
    <p:sldId id="273" r:id="rId26"/>
    <p:sldId id="289" r:id="rId27"/>
    <p:sldId id="274" r:id="rId28"/>
    <p:sldId id="275" r:id="rId29"/>
  </p:sldIdLst>
  <p:sldSz cx="9144000" cy="6858000" type="screen4x3"/>
  <p:notesSz cx="6858000" cy="9144000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256CDAB-62D9-4241-B417-03A75259CFC9}" type="datetimeFigureOut">
              <a:rPr lang="pl-PL"/>
              <a:pPr>
                <a:defRPr/>
              </a:pPr>
              <a:t>2014-01-22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l-PL" noProof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noProof="0" smtClean="0"/>
              <a:t>Kliknij, aby edytować style wzorca tekstu</a:t>
            </a:r>
          </a:p>
          <a:p>
            <a:pPr lvl="1"/>
            <a:r>
              <a:rPr lang="pl-PL" noProof="0" smtClean="0"/>
              <a:t>Drugi poziom</a:t>
            </a:r>
          </a:p>
          <a:p>
            <a:pPr lvl="2"/>
            <a:r>
              <a:rPr lang="pl-PL" noProof="0" smtClean="0"/>
              <a:t>Trzeci poziom</a:t>
            </a:r>
          </a:p>
          <a:p>
            <a:pPr lvl="3"/>
            <a:r>
              <a:rPr lang="pl-PL" noProof="0" smtClean="0"/>
              <a:t>Czwarty poziom</a:t>
            </a:r>
          </a:p>
          <a:p>
            <a:pPr lvl="4"/>
            <a:r>
              <a:rPr lang="pl-PL" noProof="0" smtClean="0"/>
              <a:t>Piąty poziom</a:t>
            </a:r>
            <a:endParaRPr lang="pl-PL" noProof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694E3BE-1C67-46AC-89DE-4AE0E46E0384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  <p:sp>
        <p:nvSpPr>
          <p:cNvPr id="15363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0AEB479-715C-46C4-8E38-8CE15B965129}" type="slidenum">
              <a:rPr lang="pl-PL" smtClean="0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pl-PL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  <p:sp>
        <p:nvSpPr>
          <p:cNvPr id="33795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723A4CC-55E8-4472-8DFC-1F9532F10279}" type="slidenum">
              <a:rPr lang="pl-PL" smtClean="0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pl-PL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  <p:sp>
        <p:nvSpPr>
          <p:cNvPr id="35843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E69320C-6CC4-4898-AD49-030AE22F70F0}" type="slidenum">
              <a:rPr lang="pl-PL" smtClean="0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pl-PL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  <p:sp>
        <p:nvSpPr>
          <p:cNvPr id="37891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21AF6A4-EBE8-4A32-B376-0FBA164B7EC9}" type="slidenum">
              <a:rPr lang="pl-PL" smtClean="0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pl-PL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1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  <p:sp>
        <p:nvSpPr>
          <p:cNvPr id="39939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C117AD0-1631-42E1-887F-1ACA8BDC94A4}" type="slidenum">
              <a:rPr lang="pl-PL" smtClean="0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pl-PL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5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  <p:sp>
        <p:nvSpPr>
          <p:cNvPr id="41987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27BA252-19A9-4017-8186-2B46FE9AD169}" type="slidenum">
              <a:rPr lang="pl-PL" smtClean="0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pl-PL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9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  <p:sp>
        <p:nvSpPr>
          <p:cNvPr id="44035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FE5A638-DF7B-4D54-8EFF-B4E7FADAD2E6}" type="slidenum">
              <a:rPr lang="pl-PL" smtClean="0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pl-PL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3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  <p:sp>
        <p:nvSpPr>
          <p:cNvPr id="46083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17C781C-E791-4D04-8E77-E49EFCA8386C}" type="slidenum">
              <a:rPr lang="pl-PL" smtClean="0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16</a:t>
            </a:fld>
            <a:endParaRPr lang="pl-PL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  <p:sp>
        <p:nvSpPr>
          <p:cNvPr id="48131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466EDA2-CB01-430D-8D44-45312178C204}" type="slidenum">
              <a:rPr lang="pl-PL" smtClean="0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17</a:t>
            </a:fld>
            <a:endParaRPr lang="pl-PL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1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  <p:sp>
        <p:nvSpPr>
          <p:cNvPr id="50179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58303FC-E696-40FE-9710-C75AF7B48F29}" type="slidenum">
              <a:rPr lang="pl-PL" smtClean="0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18</a:t>
            </a:fld>
            <a:endParaRPr lang="pl-PL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9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  <p:sp>
        <p:nvSpPr>
          <p:cNvPr id="54275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9F3A415-21BF-4E7E-8EE3-3D33D81BDA47}" type="slidenum">
              <a:rPr lang="pl-PL" smtClean="0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19</a:t>
            </a:fld>
            <a:endParaRPr lang="pl-PL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  <p:sp>
        <p:nvSpPr>
          <p:cNvPr id="17411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0C5A5AD-8F5F-4A24-AFFE-FA9BEDB4DC01}" type="slidenum">
              <a:rPr lang="pl-PL" smtClean="0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pl-PL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3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  <p:sp>
        <p:nvSpPr>
          <p:cNvPr id="2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C2BBA3F-C81D-43D3-B136-86E99E02E8E8}" type="slidenum">
              <a:rPr lang="pl-PL" smtClean="0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</a:t>
            </a:fld>
            <a:endParaRPr lang="pl-PL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  <p:sp>
        <p:nvSpPr>
          <p:cNvPr id="58371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CED1747-9093-4A31-9E02-AC3E3AA8A1CF}" type="slidenum">
              <a:rPr lang="pl-PL" smtClean="0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21</a:t>
            </a:fld>
            <a:endParaRPr lang="pl-PL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1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  <p:sp>
        <p:nvSpPr>
          <p:cNvPr id="60419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51E0C20-3FA7-4388-AF52-779BC6E97895}" type="slidenum">
              <a:rPr lang="pl-PL" smtClean="0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22</a:t>
            </a:fld>
            <a:endParaRPr lang="pl-PL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5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  <p:sp>
        <p:nvSpPr>
          <p:cNvPr id="62467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9538413-12EC-4838-9EEF-33F04AD868F9}" type="slidenum">
              <a:rPr lang="pl-PL" smtClean="0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23</a:t>
            </a:fld>
            <a:endParaRPr lang="pl-PL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3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  <p:sp>
        <p:nvSpPr>
          <p:cNvPr id="66563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80F5685-A0AB-4A65-8A78-ABD0F06BF87A}" type="slidenum">
              <a:rPr lang="pl-PL" smtClean="0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24</a:t>
            </a:fld>
            <a:endParaRPr lang="pl-PL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  <p:sp>
        <p:nvSpPr>
          <p:cNvPr id="68611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8EB8731-EA1B-4128-9139-0D23E991B981}" type="slidenum">
              <a:rPr lang="pl-PL" smtClean="0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25</a:t>
            </a:fld>
            <a:endParaRPr lang="pl-PL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1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  <p:sp>
        <p:nvSpPr>
          <p:cNvPr id="70659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3942678-EFF7-4EA6-9868-E1D79DE9B813}" type="slidenum">
              <a:rPr lang="pl-PL" smtClean="0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26</a:t>
            </a:fld>
            <a:endParaRPr lang="pl-PL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5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  <p:sp>
        <p:nvSpPr>
          <p:cNvPr id="72707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ED96478-640B-4C2C-8705-983209695445}" type="slidenum">
              <a:rPr lang="pl-PL" smtClean="0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27</a:t>
            </a:fld>
            <a:endParaRPr lang="pl-PL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9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  <p:sp>
        <p:nvSpPr>
          <p:cNvPr id="74755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DE43F02-8682-49B6-8C33-877D7A5C8222}" type="slidenum">
              <a:rPr lang="pl-PL" smtClean="0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28</a:t>
            </a:fld>
            <a:endParaRPr lang="pl-PL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  <p:sp>
        <p:nvSpPr>
          <p:cNvPr id="19459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0C1BB8A-4D1F-4AFB-B5F0-F5CC31A30A33}" type="slidenum">
              <a:rPr lang="pl-PL" smtClean="0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pl-PL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  <p:sp>
        <p:nvSpPr>
          <p:cNvPr id="21507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D6D2708-E98E-457B-9356-51888F6023EC}" type="slidenum">
              <a:rPr lang="pl-PL" smtClean="0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pl-PL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  <p:sp>
        <p:nvSpPr>
          <p:cNvPr id="23555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3250B64-8D5F-4FC5-B33C-F6878762565E}" type="slidenum">
              <a:rPr lang="pl-PL" smtClean="0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pl-PL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3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  <p:sp>
        <p:nvSpPr>
          <p:cNvPr id="25603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C321727-0B57-47DF-9F81-045F073B5E4F}" type="slidenum">
              <a:rPr lang="pl-PL" smtClean="0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pl-PL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  <p:sp>
        <p:nvSpPr>
          <p:cNvPr id="27651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CFE2217-4A20-4505-B72D-41C331CB6250}" type="slidenum">
              <a:rPr lang="pl-PL" smtClean="0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pl-PL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1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  <p:sp>
        <p:nvSpPr>
          <p:cNvPr id="29699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8BB2AA8-4888-4BE4-BD57-C82F1ADCC524}" type="slidenum">
              <a:rPr lang="pl-PL" smtClean="0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pl-PL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5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  <p:sp>
        <p:nvSpPr>
          <p:cNvPr id="31747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BBDC84B-C471-443B-9A1E-CD35B420A177}" type="slidenum">
              <a:rPr lang="pl-PL" smtClean="0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pl-PL" smtClean="0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owolny kształt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30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7E458E0-8CF1-4ACF-9056-703C082567F9}" type="datetimeFigureOut">
              <a:rPr lang="pl-PL" smtClean="0"/>
              <a:pPr>
                <a:defRPr/>
              </a:pPr>
              <a:t>2014-01-22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68F8F4-C360-4B91-94C1-69152E4012D3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40570D9-3B44-4B1A-B9BD-B4DB6C0DB57E}" type="datetimeFigureOut">
              <a:rPr lang="pl-PL" smtClean="0"/>
              <a:pPr>
                <a:defRPr/>
              </a:pPr>
              <a:t>2014-01-22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856A1A-DF40-48A3-82C0-3041DC40CF1D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5D8D68C-1C9A-4DA6-B6DA-06591A767A87}" type="datetimeFigureOut">
              <a:rPr lang="pl-PL" smtClean="0"/>
              <a:pPr>
                <a:defRPr/>
              </a:pPr>
              <a:t>2014-01-22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3D6C05-B0B8-4E89-AC4B-45F58D625E04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A27B7EA-5A4B-4FC1-9546-4EE69EBCBC86}" type="datetimeFigureOut">
              <a:rPr lang="pl-PL" smtClean="0"/>
              <a:pPr>
                <a:defRPr/>
              </a:pPr>
              <a:t>2014-01-22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F116F0-439C-4308-9B85-FF0A207D613C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owolny kształt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Dowolny kształt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1160639-FDD7-4D05-A9C5-92A769FE6BA5}" type="datetimeFigureOut">
              <a:rPr lang="pl-PL" smtClean="0"/>
              <a:pPr>
                <a:defRPr/>
              </a:pPr>
              <a:t>2014-01-22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8E1ED5-9674-4098-9A2A-4BAA2CA0F249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F25294D-9BBE-46F8-ABA8-8E187F902C0D}" type="datetimeFigureOut">
              <a:rPr lang="pl-PL" smtClean="0"/>
              <a:pPr>
                <a:defRPr/>
              </a:pPr>
              <a:t>2014-01-22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35A2B8-B218-4D4A-99AA-C857781C8D58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D376BCD-1E61-4197-9A4D-517C8CA7DBE7}" type="datetimeFigureOut">
              <a:rPr lang="pl-PL" smtClean="0"/>
              <a:pPr>
                <a:defRPr/>
              </a:pPr>
              <a:t>2014-01-22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8C95D9-5B69-484A-AD15-57303A49DE60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6CE0DFB-40EA-4EC7-9C91-6B21D00A5B82}" type="datetimeFigureOut">
              <a:rPr lang="pl-PL" smtClean="0"/>
              <a:pPr>
                <a:defRPr/>
              </a:pPr>
              <a:t>2014-01-22</a:t>
            </a:fld>
            <a:endParaRPr lang="pl-PL"/>
          </a:p>
        </p:txBody>
      </p:sp>
      <p:sp>
        <p:nvSpPr>
          <p:cNvPr id="8" name="Symbol zastępczy numeru slajd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014389B-B186-43FF-AB0D-A018C98FCCD2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  <p:sp>
        <p:nvSpPr>
          <p:cNvPr id="9" name="Symbol zastępczy stopki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62BF2C4-B8EF-4C80-89F3-870BE5D3EF6A}" type="datetimeFigureOut">
              <a:rPr lang="pl-PL" smtClean="0"/>
              <a:pPr>
                <a:defRPr/>
              </a:pPr>
              <a:t>2014-01-22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8BAB27-6C2F-4F82-A95A-92DF39435D80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630AC6D-1A87-4085-AA5E-3E2505131F1A}" type="datetimeFigureOut">
              <a:rPr lang="pl-PL" smtClean="0"/>
              <a:pPr>
                <a:defRPr/>
              </a:pPr>
              <a:t>2014-01-22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pPr>
              <a:defRPr/>
            </a:pPr>
            <a:fld id="{60430969-6D8A-4C00-AED5-333D32E466BE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pPr>
              <a:defRPr/>
            </a:pPr>
            <a:fld id="{F398E6F9-27D5-420C-88B5-A00FBFC4B8D7}" type="datetimeFigureOut">
              <a:rPr lang="pl-PL" smtClean="0"/>
              <a:pPr>
                <a:defRPr/>
              </a:pPr>
              <a:t>2014-01-22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CBAA7A-F948-4C9E-9414-8DCDA88AE42F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Dowolny kształt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Dowolny kształt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0" name="Symbol zastępczy tekstu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FABAAF2C-AA3E-460C-B890-56D722D953F9}" type="datetimeFigureOut">
              <a:rPr lang="pl-PL" smtClean="0"/>
              <a:pPr>
                <a:defRPr/>
              </a:pPr>
              <a:t>2014-01-22</a:t>
            </a:fld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1912BF24-1B0B-47FB-8B35-D5447EE12FC1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wm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t0.gstatic.com/images?q=tbn:ANd9GcRLBsCijktPRoIdJ97uXaB1km_Q8AQwGYRfgIjSujX0uN3Kdll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75463" y="333375"/>
            <a:ext cx="1831975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ytuł 5"/>
          <p:cNvSpPr>
            <a:spLocks noGrp="1"/>
          </p:cNvSpPr>
          <p:nvPr>
            <p:ph type="ctr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b="1" dirty="0" smtClean="0">
                <a:latin typeface="+mn-lt"/>
                <a:cs typeface="Arial" pitchFamily="34" charset="0"/>
              </a:rPr>
              <a:t>FMS W SPORCIE I FIZJOTERAPII</a:t>
            </a:r>
            <a:endParaRPr lang="pl-PL" b="1" dirty="0">
              <a:latin typeface="+mn-lt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pl-PL" b="1" smtClean="0"/>
              <a:t>    	</a:t>
            </a:r>
            <a:r>
              <a:rPr lang="pl-PL" sz="4000" b="1" smtClean="0"/>
              <a:t>Test 1- </a:t>
            </a:r>
            <a:r>
              <a:rPr lang="pl-PL" sz="4000" b="1" smtClean="0">
                <a:cs typeface="Times New Roman" pitchFamily="18" charset="0"/>
              </a:rPr>
              <a:t>Deep Squat©</a:t>
            </a:r>
            <a:r>
              <a:rPr lang="pl-PL" sz="4000" b="1" smtClean="0"/>
              <a:t> c.d.</a:t>
            </a:r>
            <a:endParaRPr lang="pl-PL" sz="4000" smtClean="0"/>
          </a:p>
        </p:txBody>
      </p:sp>
      <p:pic>
        <p:nvPicPr>
          <p:cNvPr id="11269" name="Picture 12" descr="OverheadFullSquat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3000364" y="1857364"/>
            <a:ext cx="3168650" cy="4608512"/>
          </a:xfrm>
        </p:spPr>
      </p:pic>
      <p:pic>
        <p:nvPicPr>
          <p:cNvPr id="11267" name="Picture 2" descr="http://t0.gstatic.com/images?q=tbn:ANd9GcRLBsCijktPRoIdJ97uXaB1km_Q8AQwGYRfgIjSujX0uN3KdllA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875463" y="333375"/>
            <a:ext cx="1831975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28596" y="714356"/>
            <a:ext cx="6418263" cy="869949"/>
          </a:xfrm>
        </p:spPr>
        <p:txBody>
          <a:bodyPr rtlCol="0">
            <a:normAutofit fontScale="90000"/>
          </a:bodyPr>
          <a:lstStyle/>
          <a:p>
            <a:pPr>
              <a:defRPr/>
            </a:pPr>
            <a:r>
              <a:rPr lang="pl-PL" b="1" dirty="0" err="1" smtClean="0">
                <a:cs typeface="Times New Roman" pitchFamily="18" charset="0"/>
              </a:rPr>
              <a:t>Deep</a:t>
            </a:r>
            <a:r>
              <a:rPr lang="pl-PL" b="1" dirty="0" smtClean="0">
                <a:cs typeface="Times New Roman" pitchFamily="18" charset="0"/>
              </a:rPr>
              <a:t> </a:t>
            </a:r>
            <a:r>
              <a:rPr lang="pl-PL" b="1" dirty="0" err="1" smtClean="0">
                <a:cs typeface="Times New Roman" pitchFamily="18" charset="0"/>
              </a:rPr>
              <a:t>Squat</a:t>
            </a:r>
            <a:r>
              <a:rPr lang="pl-PL" b="1" dirty="0" smtClean="0">
                <a:cs typeface="Times New Roman" pitchFamily="18" charset="0"/>
              </a:rPr>
              <a:t>© </a:t>
            </a:r>
            <a:r>
              <a:rPr lang="pl-PL" b="1" dirty="0" smtClean="0"/>
              <a:t>- znaczenie</a:t>
            </a: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 smtClean="0"/>
              <a:t>       </a:t>
            </a:r>
            <a:endParaRPr lang="pl-PL" b="1" dirty="0"/>
          </a:p>
        </p:txBody>
      </p:sp>
      <p:sp>
        <p:nvSpPr>
          <p:cNvPr id="12291" name="Symbol zastępczy zawartości 4"/>
          <p:cNvSpPr>
            <a:spLocks noGrp="1"/>
          </p:cNvSpPr>
          <p:nvPr>
            <p:ph sz="half" idx="1"/>
          </p:nvPr>
        </p:nvSpPr>
        <p:spPr>
          <a:xfrm>
            <a:off x="827088" y="1600200"/>
            <a:ext cx="7489825" cy="4525963"/>
          </a:xfrm>
        </p:spPr>
        <p:txBody>
          <a:bodyPr/>
          <a:lstStyle/>
          <a:p>
            <a:pPr algn="just" eaLnBrk="1" hangingPunct="1">
              <a:buFont typeface="Arial" charset="0"/>
              <a:buNone/>
            </a:pPr>
            <a:r>
              <a:rPr lang="pl-PL" smtClean="0"/>
              <a:t>	</a:t>
            </a:r>
            <a:r>
              <a:rPr lang="pl-PL" sz="1600" smtClean="0"/>
              <a:t>	</a:t>
            </a:r>
          </a:p>
        </p:txBody>
      </p:sp>
      <p:pic>
        <p:nvPicPr>
          <p:cNvPr id="12292" name="Picture 2" descr="http://t0.gstatic.com/images?q=tbn:ANd9GcRLBsCijktPRoIdJ97uXaB1km_Q8AQwGYRfgIjSujX0uN3Kdll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75463" y="333375"/>
            <a:ext cx="1831975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3" name="Prostokąt 6"/>
          <p:cNvSpPr>
            <a:spLocks noChangeArrowheads="1"/>
          </p:cNvSpPr>
          <p:nvPr/>
        </p:nvSpPr>
        <p:spPr bwMode="auto">
          <a:xfrm>
            <a:off x="611188" y="1557338"/>
            <a:ext cx="7777162" cy="483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2800" dirty="0">
                <a:latin typeface="Calibri" pitchFamily="34" charset="0"/>
              </a:rPr>
              <a:t>Wykonanie niskiego przysiadu wymaga pełnego zakresu ruchu zgięcia podeszwowego obu stóp, zgięcia w stawach kolanowych i biodrowych, wyprostu w piersiowym odcinku kręgosłupa oraz zgięcia i odwiedzenia w stawach barkowych.</a:t>
            </a:r>
          </a:p>
          <a:p>
            <a:r>
              <a:rPr lang="pl-PL" sz="2800" dirty="0">
                <a:latin typeface="Calibri" pitchFamily="34" charset="0"/>
              </a:rPr>
              <a:t>Niezdolność wykonania testu może świadczyć </a:t>
            </a:r>
            <a:br>
              <a:rPr lang="pl-PL" sz="2800" dirty="0">
                <a:latin typeface="Calibri" pitchFamily="34" charset="0"/>
              </a:rPr>
            </a:br>
            <a:r>
              <a:rPr lang="pl-PL" sz="2800" dirty="0">
                <a:latin typeface="Calibri" pitchFamily="34" charset="0"/>
              </a:rPr>
              <a:t>o ograniczeniu mobilności w piersiowej części kręgosłupa, obręczy barkowej lub stawach kończyn dolnych. Również deficyt stabilności w tych okolicach może skutkować niezdolnością uzyskania maksymalnego wyniku.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ytuł 1"/>
          <p:cNvSpPr>
            <a:spLocks noGrp="1"/>
          </p:cNvSpPr>
          <p:nvPr>
            <p:ph type="title"/>
          </p:nvPr>
        </p:nvSpPr>
        <p:spPr>
          <a:xfrm>
            <a:off x="457200" y="333375"/>
            <a:ext cx="6635750" cy="1084263"/>
          </a:xfrm>
        </p:spPr>
        <p:txBody>
          <a:bodyPr>
            <a:normAutofit fontScale="90000"/>
          </a:bodyPr>
          <a:lstStyle/>
          <a:p>
            <a:pPr algn="l" eaLnBrk="1" hangingPunct="1"/>
            <a:r>
              <a:rPr lang="pl-PL" b="1" smtClean="0"/>
              <a:t>       </a:t>
            </a:r>
            <a:br>
              <a:rPr lang="pl-PL" b="1" smtClean="0"/>
            </a:br>
            <a:r>
              <a:rPr lang="pl-PL" b="1" smtClean="0"/>
              <a:t>          </a:t>
            </a:r>
            <a:r>
              <a:rPr lang="pl-PL" sz="4000" b="1" smtClean="0"/>
              <a:t>Test 2- </a:t>
            </a:r>
            <a:r>
              <a:rPr lang="pl-PL" sz="4000" b="1" smtClean="0">
                <a:cs typeface="Times New Roman" pitchFamily="18" charset="0"/>
              </a:rPr>
              <a:t>Hurdle step©</a:t>
            </a:r>
            <a:r>
              <a:rPr lang="pl-PL" sz="4000" b="1" smtClean="0"/>
              <a:t> </a:t>
            </a:r>
            <a:r>
              <a:rPr lang="pl-PL" b="1" smtClean="0"/>
              <a:t/>
            </a:r>
            <a:br>
              <a:rPr lang="pl-PL" b="1" smtClean="0"/>
            </a:br>
            <a:endParaRPr lang="pl-PL" b="1" smtClean="0"/>
          </a:p>
        </p:txBody>
      </p:sp>
      <p:sp>
        <p:nvSpPr>
          <p:cNvPr id="13315" name="Symbol zastępczy zawartości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buFont typeface="Arial" charset="0"/>
              <a:buNone/>
            </a:pPr>
            <a:r>
              <a:rPr lang="pl-PL" smtClean="0"/>
              <a:t>	</a:t>
            </a:r>
            <a:endParaRPr lang="pl-PL" sz="2000" smtClean="0"/>
          </a:p>
        </p:txBody>
      </p:sp>
      <p:pic>
        <p:nvPicPr>
          <p:cNvPr id="13316" name="Picture 2" descr="http://t0.gstatic.com/images?q=tbn:ANd9GcRLBsCijktPRoIdJ97uXaB1km_Q8AQwGYRfgIjSujX0uN3Kdll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75463" y="333375"/>
            <a:ext cx="1831975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7" name="Picture 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619250" y="3717925"/>
            <a:ext cx="5905500" cy="280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8" name="Prostokąt 8"/>
          <p:cNvSpPr>
            <a:spLocks noChangeArrowheads="1"/>
          </p:cNvSpPr>
          <p:nvPr/>
        </p:nvSpPr>
        <p:spPr bwMode="auto">
          <a:xfrm>
            <a:off x="2124075" y="3357563"/>
            <a:ext cx="48958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b="1" dirty="0">
                <a:latin typeface="Calibri" pitchFamily="34" charset="0"/>
              </a:rPr>
              <a:t>    3pkt	                    2pkt	                          1pkt</a:t>
            </a:r>
          </a:p>
        </p:txBody>
      </p:sp>
      <p:sp>
        <p:nvSpPr>
          <p:cNvPr id="13319" name="Prostokąt 9"/>
          <p:cNvSpPr>
            <a:spLocks noChangeArrowheads="1"/>
          </p:cNvSpPr>
          <p:nvPr/>
        </p:nvSpPr>
        <p:spPr bwMode="auto">
          <a:xfrm>
            <a:off x="611188" y="1484313"/>
            <a:ext cx="7777162" cy="175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b="1">
                <a:latin typeface="Calibri" pitchFamily="34" charset="0"/>
              </a:rPr>
              <a:t>Cel:</a:t>
            </a:r>
            <a:r>
              <a:rPr lang="pl-PL">
                <a:latin typeface="Calibri" pitchFamily="34" charset="0"/>
              </a:rPr>
              <a:t> ocena mobilności i stabilności całego łańcucha kinematycznego kończyny dolnej i tułowia.</a:t>
            </a:r>
          </a:p>
          <a:p>
            <a:r>
              <a:rPr lang="pl-PL" b="1">
                <a:latin typeface="Calibri" pitchFamily="34" charset="0"/>
              </a:rPr>
              <a:t>PW:</a:t>
            </a:r>
            <a:r>
              <a:rPr lang="pl-PL">
                <a:latin typeface="Calibri" pitchFamily="34" charset="0"/>
              </a:rPr>
              <a:t> stanie obunóż, stopy na szerokość bioder, stopy dotykają płotka, drążek trzymany oburącz na barkach, równolegle do podłoża.</a:t>
            </a:r>
          </a:p>
          <a:p>
            <a:r>
              <a:rPr lang="pl-PL" b="1">
                <a:latin typeface="Calibri" pitchFamily="34" charset="0"/>
              </a:rPr>
              <a:t>Ruch:</a:t>
            </a:r>
            <a:r>
              <a:rPr lang="pl-PL">
                <a:latin typeface="Calibri" pitchFamily="34" charset="0"/>
              </a:rPr>
              <a:t> przeniesienie nogi nad płotkiem bez dotykania poprzeczki, dotknięcie piętą podłożą po drugiej stronie płotka i powrót. Wykonanie obustronne.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pl-PL" b="1" smtClean="0">
                <a:cs typeface="Times New Roman" pitchFamily="18" charset="0"/>
              </a:rPr>
              <a:t>    	</a:t>
            </a:r>
            <a:r>
              <a:rPr lang="pl-PL" sz="4000" b="1" smtClean="0">
                <a:cs typeface="Times New Roman" pitchFamily="18" charset="0"/>
              </a:rPr>
              <a:t>Test 2- Hurdle step© c.d. </a:t>
            </a:r>
            <a:endParaRPr lang="pl-PL" sz="4000" smtClean="0"/>
          </a:p>
        </p:txBody>
      </p:sp>
      <p:pic>
        <p:nvPicPr>
          <p:cNvPr id="14340" name="Picture 7" descr="HurdleStep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2786050" y="1857364"/>
            <a:ext cx="3384550" cy="4608512"/>
          </a:xfrm>
        </p:spPr>
      </p:pic>
      <p:pic>
        <p:nvPicPr>
          <p:cNvPr id="14339" name="Picture 2" descr="http://t0.gstatic.com/images?q=tbn:ANd9GcRLBsCijktPRoIdJ97uXaB1km_Q8AQwGYRfgIjSujX0uN3KdllA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875463" y="333375"/>
            <a:ext cx="1831975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33375"/>
            <a:ext cx="8229600" cy="1084263"/>
          </a:xfrm>
        </p:spPr>
        <p:txBody>
          <a:bodyPr rtlCol="0"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pl-PL" b="1" dirty="0" smtClean="0">
                <a:cs typeface="Times New Roman" pitchFamily="18" charset="0"/>
              </a:rPr>
              <a:t/>
            </a:r>
            <a:br>
              <a:rPr lang="pl-PL" b="1" dirty="0" smtClean="0">
                <a:cs typeface="Times New Roman" pitchFamily="18" charset="0"/>
              </a:rPr>
            </a:br>
            <a:r>
              <a:rPr lang="pl-PL" b="1" dirty="0" smtClean="0">
                <a:cs typeface="Times New Roman" pitchFamily="18" charset="0"/>
              </a:rPr>
              <a:t>                  Hurdle step©- </a:t>
            </a:r>
            <a:br>
              <a:rPr lang="pl-PL" b="1" dirty="0" smtClean="0">
                <a:cs typeface="Times New Roman" pitchFamily="18" charset="0"/>
              </a:rPr>
            </a:br>
            <a:r>
              <a:rPr lang="pl-PL" b="1" dirty="0" smtClean="0">
                <a:cs typeface="Times New Roman" pitchFamily="18" charset="0"/>
              </a:rPr>
              <a:t>                      znaczenie</a:t>
            </a:r>
            <a:r>
              <a:rPr lang="pl-PL" b="1" dirty="0" smtClean="0"/>
              <a:t/>
            </a:r>
            <a:br>
              <a:rPr lang="pl-PL" b="1" dirty="0" smtClean="0"/>
            </a:br>
            <a:endParaRPr lang="pl-PL" b="1" dirty="0"/>
          </a:p>
        </p:txBody>
      </p:sp>
      <p:sp>
        <p:nvSpPr>
          <p:cNvPr id="15363" name="Symbol zastępczy zawartości 2"/>
          <p:cNvSpPr>
            <a:spLocks noGrp="1"/>
          </p:cNvSpPr>
          <p:nvPr>
            <p:ph sz="half" idx="1"/>
          </p:nvPr>
        </p:nvSpPr>
        <p:spPr>
          <a:xfrm>
            <a:off x="323850" y="1916113"/>
            <a:ext cx="8135938" cy="4321175"/>
          </a:xfrm>
        </p:spPr>
        <p:txBody>
          <a:bodyPr anchor="ctr">
            <a:normAutofit lnSpcReduction="10000"/>
          </a:bodyPr>
          <a:lstStyle/>
          <a:p>
            <a:pPr eaLnBrk="1" hangingPunct="1">
              <a:buFont typeface="Arial" charset="0"/>
              <a:buNone/>
            </a:pPr>
            <a:r>
              <a:rPr lang="pl-PL" smtClean="0"/>
              <a:t>	Umiejętność bezbłędnego wykonania testu wymaga stabilności i mobilności nogi podporowej oraz mobilności kończyny przenoszonej nad płotkiem. Istotny dla testu jest pełny zakres ruchu zgięcia  grzbietowego stopy, kolana i biodra oraz pełny wyprost w stawie biodrowym. Badany musi posiadać stabilność pozycji stania na jednej nodze. </a:t>
            </a:r>
          </a:p>
          <a:p>
            <a:pPr eaLnBrk="1" hangingPunct="1">
              <a:buFont typeface="Arial" charset="0"/>
              <a:buNone/>
            </a:pPr>
            <a:r>
              <a:rPr lang="pl-PL" smtClean="0"/>
              <a:t>	Niski wynik testu może być przyczyną słabej stabilności nogi podporowej lub ograniczonej jej mobilności, braku stabilizacji mięśni obręczy biodrowej. </a:t>
            </a:r>
          </a:p>
        </p:txBody>
      </p:sp>
      <p:pic>
        <p:nvPicPr>
          <p:cNvPr id="15364" name="Picture 2" descr="http://t0.gstatic.com/images?q=tbn:ANd9GcRLBsCijktPRoIdJ97uXaB1km_Q8AQwGYRfgIjSujX0uN3Kdll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75463" y="333375"/>
            <a:ext cx="1831975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ytuł 1"/>
          <p:cNvSpPr>
            <a:spLocks noGrp="1"/>
          </p:cNvSpPr>
          <p:nvPr>
            <p:ph type="title"/>
          </p:nvPr>
        </p:nvSpPr>
        <p:spPr>
          <a:xfrm>
            <a:off x="457200" y="333375"/>
            <a:ext cx="8229600" cy="1084263"/>
          </a:xfrm>
        </p:spPr>
        <p:txBody>
          <a:bodyPr/>
          <a:lstStyle/>
          <a:p>
            <a:pPr algn="l" eaLnBrk="1" hangingPunct="1"/>
            <a:r>
              <a:rPr lang="pl-PL" b="1" smtClean="0"/>
              <a:t>      	 </a:t>
            </a:r>
            <a:r>
              <a:rPr lang="pl-PL" sz="4000" b="1" smtClean="0"/>
              <a:t>Test 3-</a:t>
            </a:r>
            <a:r>
              <a:rPr lang="pl-PL" sz="4000" b="1" smtClean="0">
                <a:cs typeface="Times New Roman" pitchFamily="18" charset="0"/>
              </a:rPr>
              <a:t> In- Line Lunge©</a:t>
            </a:r>
            <a:r>
              <a:rPr lang="pl-PL" sz="4000" b="1" smtClean="0"/>
              <a:t> </a:t>
            </a:r>
          </a:p>
        </p:txBody>
      </p:sp>
      <p:sp>
        <p:nvSpPr>
          <p:cNvPr id="16387" name="Symbol zastępczy zawartości 5"/>
          <p:cNvSpPr>
            <a:spLocks noGrp="1"/>
          </p:cNvSpPr>
          <p:nvPr>
            <p:ph idx="1"/>
          </p:nvPr>
        </p:nvSpPr>
        <p:spPr>
          <a:xfrm>
            <a:off x="395288" y="1557338"/>
            <a:ext cx="7931150" cy="4525962"/>
          </a:xfrm>
        </p:spPr>
        <p:txBody>
          <a:bodyPr/>
          <a:lstStyle/>
          <a:p>
            <a:pPr algn="just" eaLnBrk="1" hangingPunct="1">
              <a:buFont typeface="Arial" charset="0"/>
              <a:buNone/>
            </a:pPr>
            <a:r>
              <a:rPr lang="pl-PL" sz="2000" smtClean="0"/>
              <a:t>	</a:t>
            </a:r>
          </a:p>
        </p:txBody>
      </p:sp>
      <p:pic>
        <p:nvPicPr>
          <p:cNvPr id="16388" name="Picture 2" descr="http://t0.gstatic.com/images?q=tbn:ANd9GcRLBsCijktPRoIdJ97uXaB1km_Q8AQwGYRfgIjSujX0uN3Kdll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75463" y="333375"/>
            <a:ext cx="1831975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9" name="Picture 9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76375" y="3644900"/>
            <a:ext cx="5903913" cy="295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90" name="Prostokąt 7"/>
          <p:cNvSpPr>
            <a:spLocks noChangeArrowheads="1"/>
          </p:cNvSpPr>
          <p:nvPr/>
        </p:nvSpPr>
        <p:spPr bwMode="auto">
          <a:xfrm>
            <a:off x="2268538" y="3357563"/>
            <a:ext cx="48958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b="1">
                <a:latin typeface="Calibri" pitchFamily="34" charset="0"/>
              </a:rPr>
              <a:t>   3pkt	                      2pkt	                     1pkt</a:t>
            </a:r>
          </a:p>
        </p:txBody>
      </p:sp>
      <p:sp>
        <p:nvSpPr>
          <p:cNvPr id="16391" name="Prostokąt 8"/>
          <p:cNvSpPr>
            <a:spLocks noChangeArrowheads="1"/>
          </p:cNvSpPr>
          <p:nvPr/>
        </p:nvSpPr>
        <p:spPr bwMode="auto">
          <a:xfrm>
            <a:off x="611188" y="1484313"/>
            <a:ext cx="7705725" cy="20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b="1">
                <a:latin typeface="Calibri" pitchFamily="34" charset="0"/>
              </a:rPr>
              <a:t>Cel:</a:t>
            </a:r>
            <a:r>
              <a:rPr lang="pl-PL">
                <a:latin typeface="Calibri" pitchFamily="34" charset="0"/>
              </a:rPr>
              <a:t> ocena mobilności i stabilności całego łańcucha kinematycznego kończyny dolnej oraz jego poszczególnych komponentów, podczas asymetrycznego zadania ruchowego.</a:t>
            </a:r>
          </a:p>
          <a:p>
            <a:r>
              <a:rPr lang="pl-PL" b="1">
                <a:latin typeface="Calibri" pitchFamily="34" charset="0"/>
              </a:rPr>
              <a:t>PW:</a:t>
            </a:r>
            <a:r>
              <a:rPr lang="pl-PL">
                <a:latin typeface="Calibri" pitchFamily="34" charset="0"/>
              </a:rPr>
              <a:t> stopa nogi zakrocznej na linii na końcu podstawy, pięta nogi wykrocznej </a:t>
            </a:r>
            <a:br>
              <a:rPr lang="pl-PL">
                <a:latin typeface="Calibri" pitchFamily="34" charset="0"/>
              </a:rPr>
            </a:br>
            <a:r>
              <a:rPr lang="pl-PL">
                <a:latin typeface="Calibri" pitchFamily="34" charset="0"/>
              </a:rPr>
              <a:t>w odległości takiej jak długość podudzi. Nogi stojąc na podstawie ustawione </a:t>
            </a:r>
            <a:br>
              <a:rPr lang="pl-PL">
                <a:latin typeface="Calibri" pitchFamily="34" charset="0"/>
              </a:rPr>
            </a:br>
            <a:r>
              <a:rPr lang="pl-PL">
                <a:latin typeface="Calibri" pitchFamily="34" charset="0"/>
              </a:rPr>
              <a:t>w linii prostej. Drążek przylega do pleców. </a:t>
            </a:r>
          </a:p>
          <a:p>
            <a:r>
              <a:rPr lang="pl-PL" b="1">
                <a:latin typeface="Calibri" pitchFamily="34" charset="0"/>
              </a:rPr>
              <a:t>Ruch:</a:t>
            </a:r>
            <a:r>
              <a:rPr lang="pl-PL">
                <a:latin typeface="Calibri" pitchFamily="34" charset="0"/>
              </a:rPr>
              <a:t> przysiad w wykroku.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http://t0.gstatic.com/images?q=tbn:ANd9GcRLBsCijktPRoIdJ97uXaB1km_Q8AQwGYRfgIjSujX0uN3Kdll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75463" y="333375"/>
            <a:ext cx="1831975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1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pl-PL" sz="4000" b="1" smtClean="0"/>
              <a:t>    Test 3-</a:t>
            </a:r>
            <a:r>
              <a:rPr lang="pl-PL" sz="4000" b="1" smtClean="0">
                <a:cs typeface="Times New Roman" pitchFamily="18" charset="0"/>
              </a:rPr>
              <a:t> In- Line Lunge© c.d.</a:t>
            </a:r>
            <a:endParaRPr lang="pl-PL" sz="4000" smtClean="0"/>
          </a:p>
        </p:txBody>
      </p:sp>
      <p:pic>
        <p:nvPicPr>
          <p:cNvPr id="17412" name="Picture 10" descr="InlineLunge"/>
          <p:cNvPicPr>
            <a:picLocks noGrp="1" noChangeAspect="1" noChangeArrowheads="1"/>
          </p:cNvPicPr>
          <p:nvPr>
            <p:ph idx="1"/>
          </p:nvPr>
        </p:nvPicPr>
        <p:blipFill>
          <a:blip r:embed="rId4"/>
          <a:srcRect/>
          <a:stretch>
            <a:fillRect/>
          </a:stretch>
        </p:blipFill>
        <p:spPr>
          <a:xfrm>
            <a:off x="2786050" y="2000240"/>
            <a:ext cx="3240087" cy="44640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5288" y="333375"/>
            <a:ext cx="7067550" cy="1079500"/>
          </a:xfrm>
        </p:spPr>
        <p:txBody>
          <a:bodyPr rtlCol="0"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pl-PL" b="1" dirty="0" smtClean="0">
                <a:cs typeface="Times New Roman" pitchFamily="18" charset="0"/>
              </a:rPr>
              <a:t>                 In- Line Lunge©- </a:t>
            </a:r>
            <a:br>
              <a:rPr lang="pl-PL" b="1" dirty="0" smtClean="0">
                <a:cs typeface="Times New Roman" pitchFamily="18" charset="0"/>
              </a:rPr>
            </a:br>
            <a:r>
              <a:rPr lang="pl-PL" b="1" dirty="0" smtClean="0">
                <a:cs typeface="Times New Roman" pitchFamily="18" charset="0"/>
              </a:rPr>
              <a:t>                       znaczenie</a:t>
            </a:r>
            <a:r>
              <a:rPr lang="pl-PL" b="1" dirty="0" smtClean="0"/>
              <a:t> </a:t>
            </a:r>
            <a:endParaRPr lang="pl-PL" dirty="0"/>
          </a:p>
        </p:txBody>
      </p:sp>
      <p:pic>
        <p:nvPicPr>
          <p:cNvPr id="18435" name="Picture 2" descr="http://t0.gstatic.com/images?q=tbn:ANd9GcRLBsCijktPRoIdJ97uXaB1km_Q8AQwGYRfgIjSujX0uN3Kdll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75463" y="333375"/>
            <a:ext cx="1831975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6" name="Prostokąt 7"/>
          <p:cNvSpPr>
            <a:spLocks noChangeArrowheads="1"/>
          </p:cNvSpPr>
          <p:nvPr/>
        </p:nvSpPr>
        <p:spPr bwMode="auto">
          <a:xfrm>
            <a:off x="755650" y="1628775"/>
            <a:ext cx="7632700" cy="440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2800">
                <a:latin typeface="Calibri" pitchFamily="34" charset="0"/>
              </a:rPr>
              <a:t>Umiejętność bezbłędnego wykonania testu wymaga stabilności i mobilności nogi wykrocznej, jak i zakrocznej w zamkniętym łańcuchu kinematycznym. </a:t>
            </a:r>
          </a:p>
          <a:p>
            <a:r>
              <a:rPr lang="pl-PL" sz="2800">
                <a:latin typeface="Calibri" pitchFamily="34" charset="0"/>
              </a:rPr>
              <a:t>Niski wynik testu może świadczyć o  słabej mobilności w obrębie biodra po obu stronach, niewystarczającej stabilności nogi wykrocznej (staw skokowy, kolanowy), braku równowagi w obrębie mięśni stawu biodrowego (funkcjonalne zmniejszenie mięśni zginaczy biodra).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ytuł 5"/>
          <p:cNvSpPr>
            <a:spLocks noGrp="1"/>
          </p:cNvSpPr>
          <p:nvPr>
            <p:ph type="title"/>
          </p:nvPr>
        </p:nvSpPr>
        <p:spPr>
          <a:xfrm>
            <a:off x="468313" y="333375"/>
            <a:ext cx="7065962" cy="1069975"/>
          </a:xfrm>
        </p:spPr>
        <p:txBody>
          <a:bodyPr/>
          <a:lstStyle/>
          <a:p>
            <a:pPr algn="l" eaLnBrk="1" hangingPunct="1"/>
            <a:r>
              <a:rPr lang="pl-PL" sz="3000" b="1" smtClean="0"/>
              <a:t>      </a:t>
            </a:r>
            <a:r>
              <a:rPr lang="pl-PL" sz="4000" b="1" smtClean="0"/>
              <a:t>Test 4- </a:t>
            </a:r>
            <a:r>
              <a:rPr lang="pl-PL" sz="4000" b="1" smtClean="0">
                <a:cs typeface="Times New Roman" pitchFamily="18" charset="0"/>
              </a:rPr>
              <a:t>Shoulder Mobility©</a:t>
            </a:r>
            <a:r>
              <a:rPr lang="pl-PL" sz="4000" b="1" smtClean="0"/>
              <a:t> </a:t>
            </a:r>
          </a:p>
        </p:txBody>
      </p:sp>
      <p:sp>
        <p:nvSpPr>
          <p:cNvPr id="19459" name="Symbol zastępczy zawartości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buFont typeface="Arial" charset="0"/>
              <a:buNone/>
            </a:pPr>
            <a:r>
              <a:rPr lang="pl-PL" sz="2000" smtClean="0"/>
              <a:t>	</a:t>
            </a:r>
          </a:p>
        </p:txBody>
      </p:sp>
      <p:pic>
        <p:nvPicPr>
          <p:cNvPr id="19460" name="Picture 2" descr="http://t0.gstatic.com/images?q=tbn:ANd9GcRLBsCijktPRoIdJ97uXaB1km_Q8AQwGYRfgIjSujX0uN3Kdll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75463" y="333375"/>
            <a:ext cx="1831975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1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692275" y="4005263"/>
            <a:ext cx="5903913" cy="2640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2" name="Prostokąt 8"/>
          <p:cNvSpPr>
            <a:spLocks noChangeArrowheads="1"/>
          </p:cNvSpPr>
          <p:nvPr/>
        </p:nvSpPr>
        <p:spPr bwMode="auto">
          <a:xfrm rot="10800000" flipV="1">
            <a:off x="2124075" y="3676650"/>
            <a:ext cx="5040313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b="1">
                <a:latin typeface="Calibri" pitchFamily="34" charset="0"/>
              </a:rPr>
              <a:t>     3pkt		      2pkt		      1pkt</a:t>
            </a:r>
          </a:p>
        </p:txBody>
      </p:sp>
      <p:sp>
        <p:nvSpPr>
          <p:cNvPr id="19463" name="Prostokąt 9"/>
          <p:cNvSpPr>
            <a:spLocks noChangeArrowheads="1"/>
          </p:cNvSpPr>
          <p:nvPr/>
        </p:nvSpPr>
        <p:spPr bwMode="auto">
          <a:xfrm>
            <a:off x="684213" y="1628775"/>
            <a:ext cx="7775575" cy="20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b="1">
                <a:latin typeface="Calibri" pitchFamily="34" charset="0"/>
              </a:rPr>
              <a:t>Cel: </a:t>
            </a:r>
            <a:r>
              <a:rPr lang="pl-PL">
                <a:latin typeface="Calibri" pitchFamily="34" charset="0"/>
              </a:rPr>
              <a:t>ocena mobilności obręczy barkowej podczas łącznych ruchów sięgania (rotacji wewnętrznej z przywiedzeniem, rotacji zewnętrznej z odwiedzeniem.</a:t>
            </a:r>
          </a:p>
          <a:p>
            <a:r>
              <a:rPr lang="pl-PL" b="1">
                <a:latin typeface="Calibri" pitchFamily="34" charset="0"/>
              </a:rPr>
              <a:t>PW: </a:t>
            </a:r>
            <a:r>
              <a:rPr lang="pl-PL">
                <a:latin typeface="Calibri" pitchFamily="34" charset="0"/>
              </a:rPr>
              <a:t>pozycja stojąca, kończyny górne zgięte w stawach barkowych do 90 stopni, dłonie w pięść, kciuk schowany w dłoni.</a:t>
            </a:r>
          </a:p>
          <a:p>
            <a:r>
              <a:rPr lang="pl-PL" b="1">
                <a:latin typeface="Calibri" pitchFamily="34" charset="0"/>
              </a:rPr>
              <a:t>Ruch:</a:t>
            </a:r>
            <a:r>
              <a:rPr lang="pl-PL">
                <a:latin typeface="Calibri" pitchFamily="34" charset="0"/>
              </a:rPr>
              <a:t> badany wykonuje ruch sięgania od góry (rotacja zewnętrzna i odwiedzenie) i od dołu (rotacja wewnętrzna i przywiedzenie), starając  się dłonie ułożone na plecach zbliżyć maksymalnie do siebie 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ytuł 1"/>
          <p:cNvSpPr>
            <a:spLocks noGrp="1"/>
          </p:cNvSpPr>
          <p:nvPr>
            <p:ph type="title"/>
          </p:nvPr>
        </p:nvSpPr>
        <p:spPr>
          <a:xfrm>
            <a:off x="250825" y="333375"/>
            <a:ext cx="8229600" cy="1143000"/>
          </a:xfrm>
        </p:spPr>
        <p:txBody>
          <a:bodyPr/>
          <a:lstStyle/>
          <a:p>
            <a:pPr algn="l" eaLnBrk="1" hangingPunct="1"/>
            <a:r>
              <a:rPr lang="pl-PL" sz="3000" b="1" smtClean="0"/>
              <a:t>	 </a:t>
            </a:r>
            <a:endParaRPr lang="pl-PL" sz="3000" smtClean="0"/>
          </a:p>
        </p:txBody>
      </p:sp>
      <p:pic>
        <p:nvPicPr>
          <p:cNvPr id="21507" name="Picture 2" descr="http://t0.gstatic.com/images?q=tbn:ANd9GcRLBsCijktPRoIdJ97uXaB1km_Q8AQwGYRfgIjSujX0uN3Kdll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75463" y="333375"/>
            <a:ext cx="1831975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8" name="Prostokąt 7"/>
          <p:cNvSpPr>
            <a:spLocks noChangeArrowheads="1"/>
          </p:cNvSpPr>
          <p:nvPr/>
        </p:nvSpPr>
        <p:spPr bwMode="auto">
          <a:xfrm>
            <a:off x="468313" y="333375"/>
            <a:ext cx="76327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4400" b="1">
                <a:latin typeface="Calibri" pitchFamily="34" charset="0"/>
                <a:cs typeface="Times New Roman" pitchFamily="18" charset="0"/>
              </a:rPr>
              <a:t>            </a:t>
            </a:r>
            <a:r>
              <a:rPr lang="pl-PL" sz="4000" b="1">
                <a:latin typeface="Calibri" pitchFamily="34" charset="0"/>
                <a:cs typeface="Times New Roman" pitchFamily="18" charset="0"/>
              </a:rPr>
              <a:t>Shoulder Mobility©- </a:t>
            </a:r>
          </a:p>
          <a:p>
            <a:r>
              <a:rPr lang="pl-PL" sz="4000" b="1">
                <a:latin typeface="Calibri" pitchFamily="34" charset="0"/>
                <a:cs typeface="Times New Roman" pitchFamily="18" charset="0"/>
              </a:rPr>
              <a:t>                      znaczenie</a:t>
            </a:r>
            <a:r>
              <a:rPr lang="pl-PL" sz="4000" b="1">
                <a:latin typeface="Calibri" pitchFamily="34" charset="0"/>
              </a:rPr>
              <a:t> </a:t>
            </a:r>
            <a:endParaRPr lang="pl-PL" sz="4000">
              <a:latin typeface="Calibri" pitchFamily="34" charset="0"/>
            </a:endParaRPr>
          </a:p>
        </p:txBody>
      </p:sp>
      <p:sp>
        <p:nvSpPr>
          <p:cNvPr id="21509" name="Prostokąt 8"/>
          <p:cNvSpPr>
            <a:spLocks noChangeArrowheads="1"/>
          </p:cNvSpPr>
          <p:nvPr/>
        </p:nvSpPr>
        <p:spPr bwMode="auto">
          <a:xfrm>
            <a:off x="755650" y="1916113"/>
            <a:ext cx="7632700" cy="3970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2800">
                <a:latin typeface="Calibri" pitchFamily="34" charset="0"/>
              </a:rPr>
              <a:t>Umiejętność bezbłędnego wykonania testu wymaga pełnej mobilności podczas ruchów złożonych w obrębie kompleksu ramienno-łopatkowego.</a:t>
            </a:r>
          </a:p>
          <a:p>
            <a:r>
              <a:rPr lang="pl-PL" sz="2800">
                <a:latin typeface="Calibri" pitchFamily="34" charset="0"/>
              </a:rPr>
              <a:t>Niski wynik testu może świadczyć o zaokrągleniu pleców, wysunięciu łopatek do przodu, skróceniu mięśni klatki piersiowej. Zmianom długości mięśni towarzyszy nieprawidłowe ustawienie segmentów ciała, co ogranicza zakres ruchu ramienia.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ytuł 7"/>
          <p:cNvSpPr>
            <a:spLocks noGrp="1"/>
          </p:cNvSpPr>
          <p:nvPr>
            <p:ph type="title"/>
          </p:nvPr>
        </p:nvSpPr>
        <p:spPr>
          <a:xfrm>
            <a:off x="457200" y="333375"/>
            <a:ext cx="8229600" cy="1084263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sz="4000" b="1" dirty="0" smtClean="0">
                <a:latin typeface="+mn-lt"/>
                <a:cs typeface="Arial" pitchFamily="34" charset="0"/>
              </a:rPr>
              <a:t>Czym jest FMS?</a:t>
            </a:r>
            <a:endParaRPr lang="pl-PL" sz="4000" b="1" dirty="0">
              <a:latin typeface="+mn-lt"/>
              <a:cs typeface="Arial" pitchFamily="34" charset="0"/>
            </a:endParaRPr>
          </a:p>
        </p:txBody>
      </p:sp>
      <p:sp>
        <p:nvSpPr>
          <p:cNvPr id="3075" name="Symbol zastępczy zawartości 8"/>
          <p:cNvSpPr>
            <a:spLocks noGrp="1"/>
          </p:cNvSpPr>
          <p:nvPr>
            <p:ph idx="1"/>
          </p:nvPr>
        </p:nvSpPr>
        <p:spPr>
          <a:xfrm>
            <a:off x="457200" y="1268413"/>
            <a:ext cx="8229600" cy="4857750"/>
          </a:xfrm>
        </p:spPr>
        <p:txBody>
          <a:bodyPr/>
          <a:lstStyle/>
          <a:p>
            <a:pPr algn="just" eaLnBrk="1" hangingPunct="1">
              <a:buFont typeface="Arial" charset="0"/>
              <a:buNone/>
            </a:pPr>
            <a:r>
              <a:rPr lang="pl-PL" smtClean="0"/>
              <a:t>	</a:t>
            </a:r>
          </a:p>
          <a:p>
            <a:pPr eaLnBrk="1" hangingPunct="1">
              <a:buFont typeface="Arial" charset="0"/>
              <a:buNone/>
            </a:pPr>
            <a:r>
              <a:rPr lang="pl-PL" sz="2800" smtClean="0">
                <a:latin typeface="Arial" charset="0"/>
                <a:cs typeface="Arial" charset="0"/>
              </a:rPr>
              <a:t>	</a:t>
            </a:r>
            <a:r>
              <a:rPr lang="en-US" sz="2800" smtClean="0">
                <a:cs typeface="Arial" charset="0"/>
              </a:rPr>
              <a:t>The Functional Movement Screen (FMS)</a:t>
            </a:r>
            <a:r>
              <a:rPr lang="pl-PL" sz="2800" smtClean="0">
                <a:cs typeface="Arial" charset="0"/>
              </a:rPr>
              <a:t> jest baterią prostych prób ruchowych, służących do diagnozy zdrowych, aktywnych ruchowo populacji (sportowcy, strażacy, żołnierze) w celu oceny stopnia ryzyka wystąpienia u nich kontuzji, identyfikacji słabych ogniw łańcucha kinematycznego i dysfunkcyjnych wzorców ruchowych.</a:t>
            </a:r>
          </a:p>
        </p:txBody>
      </p:sp>
      <p:pic>
        <p:nvPicPr>
          <p:cNvPr id="3076" name="Picture 2" descr="http://t0.gstatic.com/images?q=tbn:ANd9GcRLBsCijktPRoIdJ97uXaB1km_Q8AQwGYRfgIjSujX0uN3Kdll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75463" y="333375"/>
            <a:ext cx="1831975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ytuł 1"/>
          <p:cNvSpPr>
            <a:spLocks noGrp="1"/>
          </p:cNvSpPr>
          <p:nvPr>
            <p:ph type="title"/>
          </p:nvPr>
        </p:nvSpPr>
        <p:spPr>
          <a:xfrm>
            <a:off x="457200" y="333375"/>
            <a:ext cx="6707188" cy="1084263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pl-PL" sz="4000" b="1" smtClean="0"/>
              <a:t>   Test 5- </a:t>
            </a:r>
            <a:r>
              <a:rPr lang="pl-PL" sz="4000" b="1" smtClean="0">
                <a:cs typeface="Times New Roman" pitchFamily="18" charset="0"/>
              </a:rPr>
              <a:t>Active Straight Leg               	Raise©</a:t>
            </a:r>
            <a:endParaRPr lang="pl-PL" sz="4000" b="1" smtClean="0"/>
          </a:p>
        </p:txBody>
      </p:sp>
      <p:sp>
        <p:nvSpPr>
          <p:cNvPr id="22531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buFont typeface="Arial" charset="0"/>
              <a:buNone/>
            </a:pPr>
            <a:r>
              <a:rPr lang="pl-PL" sz="2000" smtClean="0"/>
              <a:t>	</a:t>
            </a:r>
          </a:p>
        </p:txBody>
      </p:sp>
      <p:pic>
        <p:nvPicPr>
          <p:cNvPr id="22532" name="Picture 2" descr="http://t0.gstatic.com/images?q=tbn:ANd9GcRLBsCijktPRoIdJ97uXaB1km_Q8AQwGYRfgIjSujX0uN3Kdll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75463" y="333375"/>
            <a:ext cx="1831975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3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76375" y="4005263"/>
            <a:ext cx="5903913" cy="2655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4" name="Prostokąt 5"/>
          <p:cNvSpPr>
            <a:spLocks noChangeArrowheads="1"/>
          </p:cNvSpPr>
          <p:nvPr/>
        </p:nvSpPr>
        <p:spPr bwMode="auto">
          <a:xfrm rot="10800000" flipV="1">
            <a:off x="1331913" y="3660775"/>
            <a:ext cx="648017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b="1">
                <a:latin typeface="Calibri" pitchFamily="34" charset="0"/>
              </a:rPr>
              <a:t>                   3pkt	              2pkt                        1pkt</a:t>
            </a:r>
          </a:p>
        </p:txBody>
      </p:sp>
      <p:sp>
        <p:nvSpPr>
          <p:cNvPr id="22535" name="Prostokąt 6"/>
          <p:cNvSpPr>
            <a:spLocks noChangeArrowheads="1"/>
          </p:cNvSpPr>
          <p:nvPr/>
        </p:nvSpPr>
        <p:spPr bwMode="auto">
          <a:xfrm>
            <a:off x="684213" y="1844675"/>
            <a:ext cx="7704137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b="1">
                <a:latin typeface="Calibri" pitchFamily="34" charset="0"/>
              </a:rPr>
              <a:t>Cel: </a:t>
            </a:r>
            <a:r>
              <a:rPr lang="pl-PL">
                <a:latin typeface="Calibri" pitchFamily="34" charset="0"/>
              </a:rPr>
              <a:t>ocena zakresu ruchu mięśni grupy kulszowo-goleniowej.</a:t>
            </a:r>
          </a:p>
          <a:p>
            <a:r>
              <a:rPr lang="pl-PL" b="1">
                <a:latin typeface="Calibri" pitchFamily="34" charset="0"/>
              </a:rPr>
              <a:t>PW: </a:t>
            </a:r>
            <a:r>
              <a:rPr lang="pl-PL">
                <a:latin typeface="Calibri" pitchFamily="34" charset="0"/>
              </a:rPr>
              <a:t>leżenie tyłem z RR wzdłuż tułowia, podstawa deski pod  dołami podkolanowymi.</a:t>
            </a:r>
          </a:p>
          <a:p>
            <a:r>
              <a:rPr lang="pl-PL" b="1">
                <a:latin typeface="Calibri" pitchFamily="34" charset="0"/>
              </a:rPr>
              <a:t>Ruch:</a:t>
            </a:r>
            <a:r>
              <a:rPr lang="pl-PL">
                <a:latin typeface="Calibri" pitchFamily="34" charset="0"/>
              </a:rPr>
              <a:t> badany zgina aktywnie wyprostowaną w kolanie kończynę dolną, utrzymując kontakt dołu podkolanowego kolana nogi  przeciwnej z podstawą deski. Badający przykłada drążek w połowie uda.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b="1" dirty="0" smtClean="0"/>
              <a:t>   Test 5- </a:t>
            </a:r>
            <a:r>
              <a:rPr lang="pl-PL" b="1" dirty="0" smtClean="0">
                <a:cs typeface="Times New Roman" pitchFamily="18" charset="0"/>
              </a:rPr>
              <a:t>Active Straight Leg   		  Raise© c.d.</a:t>
            </a:r>
            <a:endParaRPr lang="pl-PL" dirty="0"/>
          </a:p>
        </p:txBody>
      </p:sp>
      <p:pic>
        <p:nvPicPr>
          <p:cNvPr id="23556" name="Picture 7" descr="activeLegRaise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2571736" y="2143116"/>
            <a:ext cx="3455987" cy="4321175"/>
          </a:xfrm>
        </p:spPr>
      </p:pic>
      <p:pic>
        <p:nvPicPr>
          <p:cNvPr id="23555" name="Picture 2" descr="http://t0.gstatic.com/images?q=tbn:ANd9GcRLBsCijktPRoIdJ97uXaB1km_Q8AQwGYRfgIjSujX0uN3KdllA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875463" y="333375"/>
            <a:ext cx="1831975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ytuł 3"/>
          <p:cNvSpPr>
            <a:spLocks noGrp="1"/>
          </p:cNvSpPr>
          <p:nvPr>
            <p:ph type="title"/>
          </p:nvPr>
        </p:nvSpPr>
        <p:spPr>
          <a:xfrm>
            <a:off x="323850" y="333375"/>
            <a:ext cx="6624638" cy="1084263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pl-PL" b="1" smtClean="0">
                <a:cs typeface="Times New Roman" pitchFamily="18" charset="0"/>
              </a:rPr>
              <a:t>  </a:t>
            </a:r>
            <a:r>
              <a:rPr lang="pl-PL" sz="4000" b="1" smtClean="0">
                <a:cs typeface="Times New Roman" pitchFamily="18" charset="0"/>
              </a:rPr>
              <a:t>Active Straight Leg Raise©                                                                          	znaczenie</a:t>
            </a:r>
            <a:endParaRPr lang="pl-PL" sz="4000" b="1" smtClean="0"/>
          </a:p>
        </p:txBody>
      </p:sp>
      <p:sp>
        <p:nvSpPr>
          <p:cNvPr id="24579" name="Symbol zastępczy zawartości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r>
              <a:rPr lang="pl-PL" sz="2000" smtClean="0"/>
              <a:t>	</a:t>
            </a:r>
            <a:endParaRPr lang="pl-PL" sz="1500" smtClean="0"/>
          </a:p>
        </p:txBody>
      </p:sp>
      <p:pic>
        <p:nvPicPr>
          <p:cNvPr id="24580" name="Picture 2" descr="http://t0.gstatic.com/images?q=tbn:ANd9GcRLBsCijktPRoIdJ97uXaB1km_Q8AQwGYRfgIjSujX0uN3Kdll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75463" y="333375"/>
            <a:ext cx="1831975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81" name="Prostokąt 7"/>
          <p:cNvSpPr>
            <a:spLocks noChangeArrowheads="1"/>
          </p:cNvSpPr>
          <p:nvPr/>
        </p:nvSpPr>
        <p:spPr bwMode="auto">
          <a:xfrm>
            <a:off x="684213" y="1773238"/>
            <a:ext cx="7632700" cy="440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2800">
                <a:latin typeface="Calibri" pitchFamily="34" charset="0"/>
              </a:rPr>
              <a:t>Umiejętność bezbłędnego wykonania testu wymaga prawidłowego zakresu ruchu mięśni grupy kulszowo-goleniowej. </a:t>
            </a:r>
          </a:p>
          <a:p>
            <a:r>
              <a:rPr lang="pl-PL" sz="2800">
                <a:latin typeface="Calibri" pitchFamily="34" charset="0"/>
              </a:rPr>
              <a:t>Niski wynik testu może świadczyć o braku stabilności mięśni tułowia, ograniczonym zakresie ruchu mięśni kulszowo-goleniowych, zginaczy stawu biodrowego, nieprawidłowym ustawieniu miednicy. Ze względu na interakcję funkcji różnych grup mięśniowych wokół miednicy znaczne ograniczenie musi być szczegółowo zdiagnozowane.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title"/>
          </p:nvPr>
        </p:nvSpPr>
        <p:spPr>
          <a:xfrm>
            <a:off x="323850" y="333375"/>
            <a:ext cx="6840538" cy="1084263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sz="3000" b="1" dirty="0" smtClean="0"/>
              <a:t>	</a:t>
            </a:r>
            <a:br>
              <a:rPr lang="pl-PL" sz="3000" b="1" dirty="0" smtClean="0"/>
            </a:br>
            <a:r>
              <a:rPr lang="pl-PL" b="1" dirty="0" smtClean="0"/>
              <a:t>Test 6- Trunk Stablility </a:t>
            </a:r>
            <a:br>
              <a:rPr lang="pl-PL" b="1" dirty="0" smtClean="0"/>
            </a:br>
            <a:r>
              <a:rPr lang="pl-PL" b="1" dirty="0" smtClean="0"/>
              <a:t>    Push Up</a:t>
            </a:r>
            <a:r>
              <a:rPr lang="pl-PL" b="1" dirty="0" smtClean="0">
                <a:cs typeface="Times New Roman" pitchFamily="18" charset="0"/>
              </a:rPr>
              <a:t>©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b="1" dirty="0" smtClean="0"/>
              <a:t> </a:t>
            </a:r>
            <a:endParaRPr lang="pl-PL" dirty="0"/>
          </a:p>
        </p:txBody>
      </p:sp>
      <p:sp>
        <p:nvSpPr>
          <p:cNvPr id="25603" name="Symbol zastępczy zawartości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buFont typeface="Arial" charset="0"/>
              <a:buNone/>
            </a:pPr>
            <a:r>
              <a:rPr lang="pl-PL" sz="2000" smtClean="0"/>
              <a:t>	</a:t>
            </a:r>
          </a:p>
        </p:txBody>
      </p:sp>
      <p:pic>
        <p:nvPicPr>
          <p:cNvPr id="25604" name="Picture 2" descr="http://t0.gstatic.com/images?q=tbn:ANd9GcRLBsCijktPRoIdJ97uXaB1km_Q8AQwGYRfgIjSujX0uN3Kdll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75463" y="333375"/>
            <a:ext cx="1831975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5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692275" y="4149725"/>
            <a:ext cx="5903913" cy="2452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6" name="Prostokąt 10"/>
          <p:cNvSpPr>
            <a:spLocks noChangeArrowheads="1"/>
          </p:cNvSpPr>
          <p:nvPr/>
        </p:nvSpPr>
        <p:spPr bwMode="auto">
          <a:xfrm>
            <a:off x="1692275" y="3789363"/>
            <a:ext cx="5903913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b="1">
                <a:latin typeface="Calibri" pitchFamily="34" charset="0"/>
              </a:rPr>
              <a:t>               3pkt                         2pkt	              1pkt</a:t>
            </a:r>
          </a:p>
        </p:txBody>
      </p:sp>
      <p:sp>
        <p:nvSpPr>
          <p:cNvPr id="25607" name="Prostokąt 11"/>
          <p:cNvSpPr>
            <a:spLocks noChangeArrowheads="1"/>
          </p:cNvSpPr>
          <p:nvPr/>
        </p:nvSpPr>
        <p:spPr bwMode="auto">
          <a:xfrm>
            <a:off x="755650" y="1808163"/>
            <a:ext cx="7632700" cy="147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b="1">
                <a:latin typeface="Calibri" pitchFamily="34" charset="0"/>
              </a:rPr>
              <a:t>Cel:</a:t>
            </a:r>
            <a:r>
              <a:rPr lang="pl-PL">
                <a:latin typeface="Calibri" pitchFamily="34" charset="0"/>
              </a:rPr>
              <a:t> ocena stabilności tułowia w płaszczyźnie strzałkowej podczas symetrycznej pracy ramion.</a:t>
            </a:r>
          </a:p>
          <a:p>
            <a:r>
              <a:rPr lang="pl-PL" b="1">
                <a:latin typeface="Calibri" pitchFamily="34" charset="0"/>
              </a:rPr>
              <a:t>PW:</a:t>
            </a:r>
            <a:r>
              <a:rPr lang="pl-PL">
                <a:latin typeface="Calibri" pitchFamily="34" charset="0"/>
              </a:rPr>
              <a:t> podpór przodem (stopy na szerokość bioder, kolana proste , dłonie na szerokość barków na wysokości czoła ( dla mężczyzn ) lub policzków (dla kobiet).</a:t>
            </a:r>
          </a:p>
          <a:p>
            <a:r>
              <a:rPr lang="pl-PL" b="1">
                <a:latin typeface="Calibri" pitchFamily="34" charset="0"/>
              </a:rPr>
              <a:t>Ruch: </a:t>
            </a:r>
            <a:r>
              <a:rPr lang="pl-PL">
                <a:latin typeface="Calibri" pitchFamily="34" charset="0"/>
              </a:rPr>
              <a:t>badany wykonuje ugięcie ramion tzw. ”pompkę”.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457200" y="333375"/>
            <a:ext cx="8229600" cy="1084263"/>
          </a:xfrm>
        </p:spPr>
        <p:txBody>
          <a:bodyPr rtlCol="0"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pl-PL" sz="3200" b="1" dirty="0" smtClean="0"/>
              <a:t>       </a:t>
            </a:r>
            <a:r>
              <a:rPr lang="pl-PL" b="1" dirty="0" smtClean="0"/>
              <a:t>Trunk Stablility Push Up</a:t>
            </a:r>
            <a:r>
              <a:rPr lang="pl-PL" b="1" dirty="0" smtClean="0">
                <a:cs typeface="Times New Roman" pitchFamily="18" charset="0"/>
              </a:rPr>
              <a:t>©-</a:t>
            </a:r>
            <a:br>
              <a:rPr lang="pl-PL" b="1" dirty="0" smtClean="0">
                <a:cs typeface="Times New Roman" pitchFamily="18" charset="0"/>
              </a:rPr>
            </a:br>
            <a:r>
              <a:rPr lang="pl-PL" b="1" dirty="0" smtClean="0">
                <a:cs typeface="Times New Roman" pitchFamily="18" charset="0"/>
              </a:rPr>
              <a:t>                      znaczenie</a:t>
            </a:r>
            <a:endParaRPr lang="pl-PL" b="1" dirty="0"/>
          </a:p>
        </p:txBody>
      </p:sp>
      <p:sp>
        <p:nvSpPr>
          <p:cNvPr id="27651" name="Symbol zastępczy zawartości 4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7931150" cy="4525963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pl-PL" sz="1500" smtClean="0"/>
              <a:t>	</a:t>
            </a:r>
          </a:p>
        </p:txBody>
      </p:sp>
      <p:pic>
        <p:nvPicPr>
          <p:cNvPr id="27652" name="Picture 2" descr="http://t0.gstatic.com/images?q=tbn:ANd9GcRLBsCijktPRoIdJ97uXaB1km_Q8AQwGYRfgIjSujX0uN3Kdll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75463" y="333375"/>
            <a:ext cx="1831975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3" name="Prostokąt 7"/>
          <p:cNvSpPr>
            <a:spLocks noChangeArrowheads="1"/>
          </p:cNvSpPr>
          <p:nvPr/>
        </p:nvSpPr>
        <p:spPr bwMode="auto">
          <a:xfrm>
            <a:off x="684213" y="1773238"/>
            <a:ext cx="7632700" cy="316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2800">
                <a:latin typeface="Calibri" pitchFamily="34" charset="0"/>
              </a:rPr>
              <a:t>Umiejętność bezbłędnego wykonania testu wymaga oprócz odpowiedniej siły mięśniowej ramion prawidłowej stabilności tułowia </a:t>
            </a:r>
            <a:br>
              <a:rPr lang="pl-PL" sz="2800">
                <a:latin typeface="Calibri" pitchFamily="34" charset="0"/>
              </a:rPr>
            </a:br>
            <a:r>
              <a:rPr lang="pl-PL" sz="2800">
                <a:latin typeface="Calibri" pitchFamily="34" charset="0"/>
              </a:rPr>
              <a:t>w płaszczyźnie strzałkowej. </a:t>
            </a:r>
          </a:p>
          <a:p>
            <a:r>
              <a:rPr lang="pl-PL" sz="2800">
                <a:latin typeface="Calibri" pitchFamily="34" charset="0"/>
              </a:rPr>
              <a:t>Słaby wynik testu świadczy o niewystarczającej pracy mięśni stabilizującej tułów (kompleks miedniczno-lędźwiowy).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ytuł 4"/>
          <p:cNvSpPr>
            <a:spLocks noGrp="1"/>
          </p:cNvSpPr>
          <p:nvPr>
            <p:ph type="title"/>
          </p:nvPr>
        </p:nvSpPr>
        <p:spPr>
          <a:xfrm>
            <a:off x="250825" y="333375"/>
            <a:ext cx="7129463" cy="1084263"/>
          </a:xfrm>
        </p:spPr>
        <p:txBody>
          <a:bodyPr/>
          <a:lstStyle/>
          <a:p>
            <a:pPr algn="l" eaLnBrk="1" hangingPunct="1"/>
            <a:r>
              <a:rPr lang="pl-PL" sz="4000" b="1" smtClean="0"/>
              <a:t>    Test 7- </a:t>
            </a:r>
            <a:r>
              <a:rPr lang="pl-PL" sz="4000" b="1" smtClean="0">
                <a:cs typeface="Times New Roman" pitchFamily="18" charset="0"/>
              </a:rPr>
              <a:t>Rotational Stability©</a:t>
            </a:r>
            <a:r>
              <a:rPr lang="pl-PL" sz="4000" b="1" smtClean="0"/>
              <a:t> </a:t>
            </a:r>
          </a:p>
        </p:txBody>
      </p:sp>
      <p:sp>
        <p:nvSpPr>
          <p:cNvPr id="28675" name="Symbol zastępczy zawartości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buFont typeface="Arial" charset="0"/>
              <a:buNone/>
            </a:pPr>
            <a:r>
              <a:rPr lang="pl-PL" sz="2000" smtClean="0"/>
              <a:t>	</a:t>
            </a:r>
          </a:p>
        </p:txBody>
      </p:sp>
      <p:pic>
        <p:nvPicPr>
          <p:cNvPr id="28676" name="Picture 2" descr="http://t0.gstatic.com/images?q=tbn:ANd9GcRLBsCijktPRoIdJ97uXaB1km_Q8AQwGYRfgIjSujX0uN3Kdll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75463" y="333375"/>
            <a:ext cx="1831975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7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47813" y="4365625"/>
            <a:ext cx="5903912" cy="227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8" name="Prostokąt 8"/>
          <p:cNvSpPr>
            <a:spLocks noChangeArrowheads="1"/>
          </p:cNvSpPr>
          <p:nvPr/>
        </p:nvSpPr>
        <p:spPr bwMode="auto">
          <a:xfrm>
            <a:off x="1619250" y="4005263"/>
            <a:ext cx="52387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b="1">
                <a:latin typeface="Calibri" pitchFamily="34" charset="0"/>
              </a:rPr>
              <a:t>            3pkt	          2pkt                              1pkt</a:t>
            </a:r>
          </a:p>
        </p:txBody>
      </p:sp>
      <p:sp>
        <p:nvSpPr>
          <p:cNvPr id="28679" name="Prostokąt 9"/>
          <p:cNvSpPr>
            <a:spLocks noChangeArrowheads="1"/>
          </p:cNvSpPr>
          <p:nvPr/>
        </p:nvSpPr>
        <p:spPr bwMode="auto">
          <a:xfrm>
            <a:off x="755650" y="1557338"/>
            <a:ext cx="7488238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b="1">
                <a:latin typeface="Calibri" pitchFamily="34" charset="0"/>
              </a:rPr>
              <a:t>Cel: </a:t>
            </a:r>
            <a:r>
              <a:rPr lang="pl-PL">
                <a:latin typeface="Calibri" pitchFamily="34" charset="0"/>
              </a:rPr>
              <a:t>ocena wielopłaszczyznowej stabilności tułowia w połączeniu </a:t>
            </a:r>
            <a:br>
              <a:rPr lang="pl-PL">
                <a:latin typeface="Calibri" pitchFamily="34" charset="0"/>
              </a:rPr>
            </a:br>
            <a:r>
              <a:rPr lang="pl-PL">
                <a:latin typeface="Calibri" pitchFamily="34" charset="0"/>
              </a:rPr>
              <a:t>z niezależnymi ruchami kończyn dolnych i górnych.</a:t>
            </a:r>
          </a:p>
          <a:p>
            <a:r>
              <a:rPr lang="pl-PL" b="1">
                <a:latin typeface="Calibri" pitchFamily="34" charset="0"/>
              </a:rPr>
              <a:t>PW:</a:t>
            </a:r>
            <a:r>
              <a:rPr lang="pl-PL">
                <a:latin typeface="Calibri" pitchFamily="34" charset="0"/>
              </a:rPr>
              <a:t> klęk podparty  z ustawieniem bioder i barków pod kątem 90 stopni względem tułowia, kolana pod kątem prostym, między kolanami znajduje się podstawa.</a:t>
            </a:r>
          </a:p>
          <a:p>
            <a:r>
              <a:rPr lang="pl-PL" b="1">
                <a:latin typeface="Calibri" pitchFamily="34" charset="0"/>
              </a:rPr>
              <a:t>Ruch:</a:t>
            </a:r>
            <a:r>
              <a:rPr lang="pl-PL">
                <a:latin typeface="Calibri" pitchFamily="34" charset="0"/>
              </a:rPr>
              <a:t> wyprost kończyny górnej i dolnej po tej samej stronie ciała, następnie równoczesne ich zgięcie tak, aby  dotknąć kolanem łokieć, następnie wyprostować obydwie kończyny i powrócić do PW.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http://t0.gstatic.com/images?q=tbn:ANd9GcRLBsCijktPRoIdJ97uXaB1km_Q8AQwGYRfgIjSujX0uN3Kdll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75463" y="333375"/>
            <a:ext cx="1831975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pl-PL" b="1" dirty="0" smtClean="0"/>
              <a:t>   Test 7- </a:t>
            </a:r>
            <a:r>
              <a:rPr lang="pl-PL" b="1" dirty="0" smtClean="0">
                <a:cs typeface="Times New Roman" pitchFamily="18" charset="0"/>
              </a:rPr>
              <a:t>Rotational Stability©</a:t>
            </a:r>
            <a:r>
              <a:rPr lang="pl-PL" b="1" dirty="0" smtClean="0"/>
              <a:t> </a:t>
            </a:r>
            <a:br>
              <a:rPr lang="pl-PL" b="1" dirty="0" smtClean="0"/>
            </a:br>
            <a:r>
              <a:rPr lang="pl-PL" b="1" dirty="0" smtClean="0"/>
              <a:t>			      c.d. </a:t>
            </a:r>
            <a:endParaRPr lang="pl-PL" dirty="0"/>
          </a:p>
        </p:txBody>
      </p:sp>
      <p:pic>
        <p:nvPicPr>
          <p:cNvPr id="29700" name="Picture 9" descr="RotarySatbility1"/>
          <p:cNvPicPr>
            <a:picLocks noGrp="1" noChangeAspect="1" noChangeArrowheads="1"/>
          </p:cNvPicPr>
          <p:nvPr>
            <p:ph idx="1"/>
          </p:nvPr>
        </p:nvPicPr>
        <p:blipFill>
          <a:blip r:embed="rId4"/>
          <a:srcRect/>
          <a:stretch>
            <a:fillRect/>
          </a:stretch>
        </p:blipFill>
        <p:spPr>
          <a:xfrm>
            <a:off x="928662" y="2143116"/>
            <a:ext cx="3384550" cy="4321175"/>
          </a:xfrm>
        </p:spPr>
      </p:pic>
      <p:pic>
        <p:nvPicPr>
          <p:cNvPr id="29701" name="Picture 10" descr="RotarySatbility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929190" y="2143116"/>
            <a:ext cx="3457575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33375"/>
            <a:ext cx="8229600" cy="1079500"/>
          </a:xfrm>
        </p:spPr>
        <p:txBody>
          <a:bodyPr rtlCol="0"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pl-PL" sz="3000" b="1" dirty="0" smtClean="0"/>
              <a:t>	</a:t>
            </a:r>
            <a:r>
              <a:rPr lang="pl-PL" b="1" dirty="0" smtClean="0">
                <a:cs typeface="Times New Roman" pitchFamily="18" charset="0"/>
              </a:rPr>
              <a:t>   Rotational Stability©-</a:t>
            </a:r>
            <a:r>
              <a:rPr lang="pl-PL" b="1" dirty="0" smtClean="0"/>
              <a:t> </a:t>
            </a:r>
            <a:br>
              <a:rPr lang="pl-PL" b="1" dirty="0" smtClean="0"/>
            </a:br>
            <a:r>
              <a:rPr lang="pl-PL" b="1" dirty="0" smtClean="0"/>
              <a:t>	              znaczenie</a:t>
            </a:r>
            <a:endParaRPr lang="pl-PL" b="1" dirty="0"/>
          </a:p>
        </p:txBody>
      </p:sp>
      <p:sp>
        <p:nvSpPr>
          <p:cNvPr id="3072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r>
              <a:rPr lang="pl-PL" sz="2000" smtClean="0"/>
              <a:t>	</a:t>
            </a:r>
          </a:p>
        </p:txBody>
      </p:sp>
      <p:pic>
        <p:nvPicPr>
          <p:cNvPr id="30724" name="Picture 2" descr="http://t0.gstatic.com/images?q=tbn:ANd9GcRLBsCijktPRoIdJ97uXaB1km_Q8AQwGYRfgIjSujX0uN3Kdll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75463" y="333375"/>
            <a:ext cx="1831975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5" name="Prostokąt 4"/>
          <p:cNvSpPr>
            <a:spLocks noChangeArrowheads="1"/>
          </p:cNvSpPr>
          <p:nvPr/>
        </p:nvSpPr>
        <p:spPr bwMode="auto">
          <a:xfrm>
            <a:off x="684213" y="1844675"/>
            <a:ext cx="7704137" cy="310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2800">
                <a:latin typeface="Calibri" pitchFamily="34" charset="0"/>
              </a:rPr>
              <a:t>Umiejętność bezbłędnego wykonania testu wymaga stabilności tułowia w płaszczyznach strzałkowej </a:t>
            </a:r>
            <a:br>
              <a:rPr lang="pl-PL" sz="2800">
                <a:latin typeface="Calibri" pitchFamily="34" charset="0"/>
              </a:rPr>
            </a:br>
            <a:r>
              <a:rPr lang="pl-PL" sz="2800">
                <a:latin typeface="Calibri" pitchFamily="34" charset="0"/>
              </a:rPr>
              <a:t>i poprzecznej podczas asymetrycznego ruchu kończyn górnych i dolnych. </a:t>
            </a:r>
          </a:p>
          <a:p>
            <a:r>
              <a:rPr lang="pl-PL" sz="2800">
                <a:latin typeface="Calibri" pitchFamily="34" charset="0"/>
              </a:rPr>
              <a:t>Słaby wynik testu świadczy o niewystarczającej pracy mięśni stabilizującej tułów (kompleks miedniczno-lędźwiowy).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pl-PL" sz="3000" b="1" smtClean="0"/>
              <a:t>	</a:t>
            </a:r>
          </a:p>
        </p:txBody>
      </p:sp>
      <p:pic>
        <p:nvPicPr>
          <p:cNvPr id="31747" name="Picture 2" descr="http://t0.gstatic.com/images?q=tbn:ANd9GcRLBsCijktPRoIdJ97uXaB1km_Q8AQwGYRfgIjSujX0uN3Kdll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75463" y="333375"/>
            <a:ext cx="1831975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48" name="Prostokąt 9"/>
          <p:cNvSpPr>
            <a:spLocks noChangeArrowheads="1"/>
          </p:cNvSpPr>
          <p:nvPr/>
        </p:nvSpPr>
        <p:spPr bwMode="auto">
          <a:xfrm>
            <a:off x="539750" y="333375"/>
            <a:ext cx="6408738" cy="132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l-PL" sz="4000" b="1">
                <a:latin typeface="Calibri" pitchFamily="34" charset="0"/>
              </a:rPr>
              <a:t>Planowanie postępowania</a:t>
            </a:r>
          </a:p>
          <a:p>
            <a:pPr algn="ctr"/>
            <a:r>
              <a:rPr lang="pl-PL" sz="4000" b="1">
                <a:latin typeface="Calibri" pitchFamily="34" charset="0"/>
              </a:rPr>
              <a:t>    korekcyjnego</a:t>
            </a:r>
            <a:endParaRPr lang="pl-PL" sz="4000">
              <a:latin typeface="Calibri" pitchFamily="34" charset="0"/>
            </a:endParaRPr>
          </a:p>
        </p:txBody>
      </p:sp>
      <p:sp>
        <p:nvSpPr>
          <p:cNvPr id="31749" name="Prostokąt 10"/>
          <p:cNvSpPr>
            <a:spLocks noChangeArrowheads="1"/>
          </p:cNvSpPr>
          <p:nvPr/>
        </p:nvSpPr>
        <p:spPr bwMode="auto">
          <a:xfrm>
            <a:off x="971550" y="2060575"/>
            <a:ext cx="7129463" cy="3970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2800">
                <a:latin typeface="Calibri" pitchFamily="34" charset="0"/>
              </a:rPr>
              <a:t>•  działania korygujące obejmujące asymetryczne zadania ruchowe, w których uzyskano różny wynik po stronie prawej i lewej;</a:t>
            </a:r>
          </a:p>
          <a:p>
            <a:r>
              <a:rPr lang="pl-PL" sz="2800">
                <a:latin typeface="Calibri" pitchFamily="34" charset="0"/>
              </a:rPr>
              <a:t>•  korekcja wzorców ruchowych, w których uzyskano najmniejszy wynik;</a:t>
            </a:r>
          </a:p>
          <a:p>
            <a:r>
              <a:rPr lang="pl-PL" sz="2800">
                <a:latin typeface="Calibri" pitchFamily="34" charset="0"/>
              </a:rPr>
              <a:t>• po uzyskaniu wyrównania asymetrii </a:t>
            </a:r>
            <a:br>
              <a:rPr lang="pl-PL" sz="2800">
                <a:latin typeface="Calibri" pitchFamily="34" charset="0"/>
              </a:rPr>
            </a:br>
            <a:r>
              <a:rPr lang="pl-PL" sz="2800">
                <a:latin typeface="Calibri" pitchFamily="34" charset="0"/>
              </a:rPr>
              <a:t>i poprawieniu najniższych ocen wprowadza się kompleksowy program treningowy pod kątem     specyfiki dyscypliny.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33375"/>
            <a:ext cx="8229600" cy="1084263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sz="4000" b="1" dirty="0" smtClean="0">
                <a:latin typeface="+mn-lt"/>
                <a:cs typeface="Arial" pitchFamily="34" charset="0"/>
              </a:rPr>
              <a:t>Historia FMS</a:t>
            </a:r>
            <a:endParaRPr lang="pl-PL" sz="4000" b="1" dirty="0">
              <a:latin typeface="+mn-lt"/>
              <a:cs typeface="Arial" pitchFamily="34" charset="0"/>
            </a:endParaRPr>
          </a:p>
        </p:txBody>
      </p:sp>
      <p:sp>
        <p:nvSpPr>
          <p:cNvPr id="4099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196975"/>
            <a:ext cx="8229600" cy="4117975"/>
          </a:xfrm>
        </p:spPr>
        <p:txBody>
          <a:bodyPr>
            <a:spAutoFit/>
          </a:bodyPr>
          <a:lstStyle/>
          <a:p>
            <a:pPr algn="just" eaLnBrk="1" hangingPunct="1">
              <a:buFont typeface="Arial" charset="0"/>
              <a:buNone/>
            </a:pPr>
            <a:r>
              <a:rPr lang="pl-PL" smtClean="0"/>
              <a:t>	</a:t>
            </a:r>
          </a:p>
          <a:p>
            <a:pPr eaLnBrk="1" hangingPunct="1">
              <a:buFont typeface="Arial" charset="0"/>
              <a:buNone/>
            </a:pPr>
            <a:r>
              <a:rPr lang="pl-PL" sz="2800" smtClean="0">
                <a:cs typeface="Arial" charset="0"/>
              </a:rPr>
              <a:t>	Koncepcja 7 testów ruchowych z 2 testami wykluczającymi najczęściej spotykane dysfunkcje, została stworzona przez amerykańskiego fizjoterapeutę Graya Cooka w 1995 roku. Od tamtej pory systematycznie ewaluowała i z prostego narzędzia służącego do oceny stanu zawodnika, stała się również punktem wyjścia do działań korekcyjnych czy też treningowych. </a:t>
            </a:r>
          </a:p>
        </p:txBody>
      </p:sp>
      <p:pic>
        <p:nvPicPr>
          <p:cNvPr id="4100" name="Picture 2" descr="http://t0.gstatic.com/images?q=tbn:ANd9GcRLBsCijktPRoIdJ97uXaB1km_Q8AQwGYRfgIjSujX0uN3Kdll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75463" y="333375"/>
            <a:ext cx="1831975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ytuł 1"/>
          <p:cNvSpPr>
            <a:spLocks noGrp="1"/>
          </p:cNvSpPr>
          <p:nvPr>
            <p:ph type="title"/>
          </p:nvPr>
        </p:nvSpPr>
        <p:spPr>
          <a:xfrm>
            <a:off x="457200" y="333375"/>
            <a:ext cx="8229600" cy="1084263"/>
          </a:xfrm>
        </p:spPr>
        <p:txBody>
          <a:bodyPr/>
          <a:lstStyle/>
          <a:p>
            <a:pPr eaLnBrk="1" hangingPunct="1"/>
            <a:r>
              <a:rPr lang="pl-PL" sz="4000" b="1" smtClean="0">
                <a:cs typeface="Arial" charset="0"/>
              </a:rPr>
              <a:t>Zestaw do FMS</a:t>
            </a:r>
          </a:p>
        </p:txBody>
      </p:sp>
      <p:sp>
        <p:nvSpPr>
          <p:cNvPr id="5123" name="Symbol zastępczy zawartości 2"/>
          <p:cNvSpPr>
            <a:spLocks noGrp="1"/>
          </p:cNvSpPr>
          <p:nvPr>
            <p:ph sz="half" idx="1"/>
          </p:nvPr>
        </p:nvSpPr>
        <p:spPr>
          <a:xfrm>
            <a:off x="250825" y="1484313"/>
            <a:ext cx="4244975" cy="4968875"/>
          </a:xfrm>
        </p:spPr>
        <p:txBody>
          <a:bodyPr>
            <a:normAutofit/>
          </a:bodyPr>
          <a:lstStyle/>
          <a:p>
            <a:pPr eaLnBrk="1" hangingPunct="1">
              <a:buFont typeface="Arial" charset="0"/>
              <a:buNone/>
            </a:pPr>
            <a:r>
              <a:rPr lang="pl-PL" dirty="0" smtClean="0"/>
              <a:t>	</a:t>
            </a:r>
            <a:endParaRPr lang="pl-PL" dirty="0" smtClean="0"/>
          </a:p>
          <a:p>
            <a:pPr eaLnBrk="1" hangingPunct="1">
              <a:buFont typeface="Arial" charset="0"/>
              <a:buNone/>
            </a:pPr>
            <a:r>
              <a:rPr lang="pl-PL" dirty="0" smtClean="0"/>
              <a:t>	</a:t>
            </a:r>
            <a:r>
              <a:rPr lang="pl-PL" dirty="0" smtClean="0"/>
              <a:t>Zawiera </a:t>
            </a:r>
            <a:r>
              <a:rPr lang="pl-PL" dirty="0" smtClean="0"/>
              <a:t>podstawę </a:t>
            </a:r>
            <a:br>
              <a:rPr lang="pl-PL" dirty="0" smtClean="0"/>
            </a:br>
            <a:r>
              <a:rPr lang="pl-PL" dirty="0" smtClean="0"/>
              <a:t>o wymiarach 5x15x150cm, drążek długi i 2 drążki krótkie (profesjonalne),</a:t>
            </a:r>
          </a:p>
          <a:p>
            <a:pPr eaLnBrk="1" hangingPunct="1">
              <a:buFont typeface="Arial" charset="0"/>
              <a:buNone/>
            </a:pPr>
            <a:r>
              <a:rPr lang="pl-PL" dirty="0" smtClean="0"/>
              <a:t>	kilka poprzeczek, gumę, własną miarę.</a:t>
            </a:r>
          </a:p>
          <a:p>
            <a:pPr eaLnBrk="1" hangingPunct="1">
              <a:buFont typeface="Arial" charset="0"/>
              <a:buNone/>
            </a:pPr>
            <a:r>
              <a:rPr lang="pl-PL" dirty="0" smtClean="0"/>
              <a:t>	Zestaw jest </a:t>
            </a:r>
            <a:r>
              <a:rPr lang="pl-PL" dirty="0" smtClean="0"/>
              <a:t>lekki </a:t>
            </a:r>
            <a:r>
              <a:rPr lang="pl-PL" dirty="0" smtClean="0"/>
              <a:t>oraz łatwy do transportu. </a:t>
            </a:r>
          </a:p>
        </p:txBody>
      </p:sp>
      <p:pic>
        <p:nvPicPr>
          <p:cNvPr id="5125" name="Picture 2" descr="http://t0.gstatic.com/images?q=tbn:ANd9GcRLBsCijktPRoIdJ97uXaB1km_Q8AQwGYRfgIjSujX0uN3Kdll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75463" y="333375"/>
            <a:ext cx="1831975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6" name="Picture 2" descr="http://treningfunkcjonalny.com.pl/Portals/33/fms/FMS%20MALY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2000" y="1557338"/>
            <a:ext cx="4176713" cy="4967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ytuł 5"/>
          <p:cNvSpPr>
            <a:spLocks noGrp="1"/>
          </p:cNvSpPr>
          <p:nvPr>
            <p:ph type="title"/>
          </p:nvPr>
        </p:nvSpPr>
        <p:spPr>
          <a:xfrm>
            <a:off x="179388" y="333375"/>
            <a:ext cx="8435975" cy="1079500"/>
          </a:xfrm>
        </p:spPr>
        <p:txBody>
          <a:bodyPr/>
          <a:lstStyle/>
          <a:p>
            <a:pPr eaLnBrk="1" hangingPunct="1"/>
            <a:r>
              <a:rPr lang="pl-PL" sz="4000" b="1" smtClean="0"/>
              <a:t>Ocena prób FMS</a:t>
            </a:r>
          </a:p>
        </p:txBody>
      </p:sp>
      <p:sp>
        <p:nvSpPr>
          <p:cNvPr id="6147" name="Symbol zastępczy zawartości 8"/>
          <p:cNvSpPr>
            <a:spLocks noGrp="1"/>
          </p:cNvSpPr>
          <p:nvPr>
            <p:ph idx="1"/>
          </p:nvPr>
        </p:nvSpPr>
        <p:spPr>
          <a:xfrm>
            <a:off x="457200" y="1628775"/>
            <a:ext cx="8229600" cy="4752975"/>
          </a:xfrm>
        </p:spPr>
        <p:txBody>
          <a:bodyPr>
            <a:normAutofit fontScale="92500"/>
          </a:bodyPr>
          <a:lstStyle/>
          <a:p>
            <a:pPr eaLnBrk="1" hangingPunct="1">
              <a:buFont typeface="Arial" charset="0"/>
              <a:buNone/>
            </a:pPr>
            <a:r>
              <a:rPr lang="pl-PL" smtClean="0"/>
              <a:t>	</a:t>
            </a:r>
            <a:r>
              <a:rPr lang="pl-PL" sz="2800" smtClean="0"/>
              <a:t>Wynik wykonanej próby (są 3 próby dla każdego testu i punktowana jest najlepsza) oceniany jest </a:t>
            </a:r>
            <a:br>
              <a:rPr lang="pl-PL" sz="2800" smtClean="0"/>
            </a:br>
            <a:r>
              <a:rPr lang="pl-PL" sz="2800" smtClean="0"/>
              <a:t>w prostej skali jakości ruchu, od 0 do 3 punktów:</a:t>
            </a:r>
          </a:p>
          <a:p>
            <a:pPr eaLnBrk="1" hangingPunct="1">
              <a:buFont typeface="Arial" charset="0"/>
              <a:buNone/>
            </a:pPr>
            <a:r>
              <a:rPr lang="pl-PL" sz="2800" smtClean="0"/>
              <a:t>	3 – bezbłędne, idealne wykonanie próby</a:t>
            </a:r>
          </a:p>
          <a:p>
            <a:pPr eaLnBrk="1" hangingPunct="1">
              <a:buFont typeface="Arial" charset="0"/>
              <a:buNone/>
            </a:pPr>
            <a:r>
              <a:rPr lang="pl-PL" sz="2800" smtClean="0"/>
              <a:t>	2 – zadanie wykonane, ale ruch skompensowany</a:t>
            </a:r>
          </a:p>
          <a:p>
            <a:pPr eaLnBrk="1" hangingPunct="1">
              <a:buFont typeface="Arial" charset="0"/>
              <a:buNone/>
            </a:pPr>
            <a:r>
              <a:rPr lang="pl-PL" sz="2800" smtClean="0"/>
              <a:t>	1 – brak wykonania zadania ruchowego</a:t>
            </a:r>
          </a:p>
          <a:p>
            <a:pPr eaLnBrk="1" hangingPunct="1">
              <a:buFont typeface="Arial" charset="0"/>
              <a:buNone/>
            </a:pPr>
            <a:r>
              <a:rPr lang="pl-PL" sz="2800" smtClean="0"/>
              <a:t>	0 – ból podczas ruchu</a:t>
            </a:r>
          </a:p>
          <a:p>
            <a:pPr eaLnBrk="1" hangingPunct="1">
              <a:buFont typeface="Arial" charset="0"/>
              <a:buNone/>
            </a:pPr>
            <a:r>
              <a:rPr lang="pl-PL" sz="2800" smtClean="0"/>
              <a:t>	W razie jakichkolwiek wątpliwości należy przyznać wynik niższy. </a:t>
            </a:r>
          </a:p>
        </p:txBody>
      </p:sp>
      <p:pic>
        <p:nvPicPr>
          <p:cNvPr id="6148" name="Picture 2" descr="http://t0.gstatic.com/images?q=tbn:ANd9GcRLBsCijktPRoIdJ97uXaB1km_Q8AQwGYRfgIjSujX0uN3Kdll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75463" y="333375"/>
            <a:ext cx="1831975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ytuł 1"/>
          <p:cNvSpPr>
            <a:spLocks noGrp="1"/>
          </p:cNvSpPr>
          <p:nvPr>
            <p:ph type="title"/>
          </p:nvPr>
        </p:nvSpPr>
        <p:spPr>
          <a:xfrm>
            <a:off x="900113" y="333375"/>
            <a:ext cx="5832475" cy="1084263"/>
          </a:xfrm>
        </p:spPr>
        <p:txBody>
          <a:bodyPr/>
          <a:lstStyle/>
          <a:p>
            <a:pPr algn="r" eaLnBrk="1" hangingPunct="1"/>
            <a:r>
              <a:rPr lang="pl-PL" b="1" dirty="0" smtClean="0"/>
              <a:t> </a:t>
            </a:r>
            <a:r>
              <a:rPr lang="pl-PL" sz="4000" b="1" dirty="0" smtClean="0"/>
              <a:t>Interpretacja wyników</a:t>
            </a:r>
          </a:p>
        </p:txBody>
      </p:sp>
      <p:sp>
        <p:nvSpPr>
          <p:cNvPr id="7171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eaLnBrk="1" hangingPunct="1"/>
            <a:r>
              <a:rPr lang="pl-PL" sz="2800" smtClean="0">
                <a:cs typeface="Times New Roman" pitchFamily="18" charset="0"/>
              </a:rPr>
              <a:t>maksymalnie można uzyskać 21 punktów;</a:t>
            </a:r>
          </a:p>
          <a:p>
            <a:pPr eaLnBrk="1" hangingPunct="1"/>
            <a:r>
              <a:rPr lang="pl-PL" sz="2800" smtClean="0">
                <a:cs typeface="Times New Roman" pitchFamily="18" charset="0"/>
              </a:rPr>
              <a:t>jeżeli jakikolwiek z testów dał wynik 0 niezbędna jest konsultacja u specjalisty (lekarz, fizjoterapeuta), który dokładnie zdiagnozuje przyczynę i ją wyleczy;</a:t>
            </a:r>
          </a:p>
          <a:p>
            <a:pPr eaLnBrk="1" hangingPunct="1"/>
            <a:r>
              <a:rPr lang="pl-PL" sz="2800" smtClean="0"/>
              <a:t>uzyskany wynik </a:t>
            </a:r>
            <a:r>
              <a:rPr lang="en-US" sz="2800" smtClean="0"/>
              <a:t>FMS </a:t>
            </a:r>
            <a:r>
              <a:rPr lang="pl-PL" sz="2800" smtClean="0"/>
              <a:t>poniżej </a:t>
            </a:r>
            <a:r>
              <a:rPr lang="en-US" sz="2800" smtClean="0"/>
              <a:t>≤ 14 </a:t>
            </a:r>
            <a:r>
              <a:rPr lang="pl-PL" sz="2800" smtClean="0"/>
              <a:t>punktów oznacza, iż prawdopodobieństwo odniesienia kontuzji wykluczającej z treningu wzrasta o 15%;</a:t>
            </a:r>
          </a:p>
          <a:p>
            <a:pPr eaLnBrk="1" hangingPunct="1"/>
            <a:r>
              <a:rPr lang="pl-PL" sz="2800" smtClean="0">
                <a:cs typeface="Times New Roman" pitchFamily="18" charset="0"/>
              </a:rPr>
              <a:t>do zapisu służy specjalna karta oceny FMS.</a:t>
            </a:r>
          </a:p>
          <a:p>
            <a:pPr eaLnBrk="1" hangingPunct="1"/>
            <a:endParaRPr lang="pl-PL" smtClean="0"/>
          </a:p>
        </p:txBody>
      </p:sp>
      <p:pic>
        <p:nvPicPr>
          <p:cNvPr id="7172" name="Picture 2" descr="http://t0.gstatic.com/images?q=tbn:ANd9GcRLBsCijktPRoIdJ97uXaB1km_Q8AQwGYRfgIjSujX0uN3Kdll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75463" y="333375"/>
            <a:ext cx="1831975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ytuł 1"/>
          <p:cNvSpPr>
            <a:spLocks noGrp="1"/>
          </p:cNvSpPr>
          <p:nvPr>
            <p:ph type="title"/>
          </p:nvPr>
        </p:nvSpPr>
        <p:spPr>
          <a:xfrm>
            <a:off x="457200" y="333375"/>
            <a:ext cx="8229600" cy="1084263"/>
          </a:xfrm>
        </p:spPr>
        <p:txBody>
          <a:bodyPr/>
          <a:lstStyle/>
          <a:p>
            <a:pPr eaLnBrk="1" hangingPunct="1"/>
            <a:r>
              <a:rPr lang="pl-PL" sz="4000" b="1" smtClean="0"/>
              <a:t>Zalety FMS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0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l-PL" sz="3300" dirty="0" smtClean="0">
                <a:cs typeface="Times New Roman" pitchFamily="18" charset="0"/>
              </a:rPr>
              <a:t>7 prostych ćwiczeń oceniających funkcjonalną jakość ruchu;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l-PL" sz="3300" dirty="0" smtClean="0">
                <a:cs typeface="Times New Roman" pitchFamily="18" charset="0"/>
              </a:rPr>
              <a:t>prosta skala oceny jakości ruchu;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l-PL" sz="3300" dirty="0" smtClean="0">
                <a:cs typeface="Times New Roman" pitchFamily="18" charset="0"/>
              </a:rPr>
              <a:t>pozwala określić funkcjonalne ograniczenia </a:t>
            </a:r>
            <a:br>
              <a:rPr lang="pl-PL" sz="3300" dirty="0" smtClean="0">
                <a:cs typeface="Times New Roman" pitchFamily="18" charset="0"/>
              </a:rPr>
            </a:br>
            <a:r>
              <a:rPr lang="pl-PL" sz="3300" dirty="0" smtClean="0">
                <a:cs typeface="Times New Roman" pitchFamily="18" charset="0"/>
              </a:rPr>
              <a:t>i asymetrie, które mogą zmniejszać efekty treningu funkcjonalnego, siłowego lub sportowego i zaburzać czucie ciała;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l-PL" sz="3300" dirty="0" smtClean="0">
                <a:cs typeface="Times New Roman" pitchFamily="18" charset="0"/>
              </a:rPr>
              <a:t>określa ryzyko wystąpienia kontuzji;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l-PL" sz="3300" dirty="0" smtClean="0">
                <a:cs typeface="Times New Roman" pitchFamily="18" charset="0"/>
              </a:rPr>
              <a:t>znajduje „słabe ogniwo” łańcucha kinematycznego;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l-PL" sz="3300" dirty="0" smtClean="0">
                <a:cs typeface="Times New Roman" pitchFamily="18" charset="0"/>
              </a:rPr>
              <a:t>umożliwia lepsze zindywidualizowanie treningu, co pozwoli osiągnąć korzystniejsze rezultaty.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pl-PL" dirty="0" smtClean="0"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pl-PL" dirty="0" smtClean="0"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pl-PL" dirty="0"/>
          </a:p>
        </p:txBody>
      </p:sp>
      <p:pic>
        <p:nvPicPr>
          <p:cNvPr id="8196" name="Picture 2" descr="http://t0.gstatic.com/images?q=tbn:ANd9GcRLBsCijktPRoIdJ97uXaB1km_Q8AQwGYRfgIjSujX0uN3Kdll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75463" y="333375"/>
            <a:ext cx="1831975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ytuł 1"/>
          <p:cNvSpPr>
            <a:spLocks noGrp="1"/>
          </p:cNvSpPr>
          <p:nvPr>
            <p:ph type="title"/>
          </p:nvPr>
        </p:nvSpPr>
        <p:spPr>
          <a:xfrm>
            <a:off x="457200" y="333375"/>
            <a:ext cx="7570788" cy="1084263"/>
          </a:xfrm>
        </p:spPr>
        <p:txBody>
          <a:bodyPr/>
          <a:lstStyle/>
          <a:p>
            <a:pPr eaLnBrk="1" hangingPunct="1"/>
            <a:r>
              <a:rPr lang="pl-PL" sz="4000" b="1" smtClean="0"/>
              <a:t>Rodzaje testów FMS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5288" y="1484313"/>
            <a:ext cx="8353425" cy="4608512"/>
          </a:xfrm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l-PL" sz="2800" dirty="0" smtClean="0">
                <a:cs typeface="Times New Roman" pitchFamily="18" charset="0"/>
              </a:rPr>
              <a:t>głęboki przysiad-  Deep Squat©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l-PL" sz="2800" dirty="0" smtClean="0">
                <a:cs typeface="Times New Roman" pitchFamily="18" charset="0"/>
              </a:rPr>
              <a:t>przeniesienie nogi nad płotkiem- Hurdle step©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l-PL" sz="2800" dirty="0" smtClean="0">
                <a:cs typeface="Times New Roman" pitchFamily="18" charset="0"/>
              </a:rPr>
              <a:t>przysiad w wykroku- In- Line Lunge©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l-PL" sz="2800" dirty="0" smtClean="0">
                <a:cs typeface="Times New Roman" pitchFamily="18" charset="0"/>
              </a:rPr>
              <a:t>ocena mobilności obręczy barkowej- Shoulder Mobility©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l-PL" sz="2800" dirty="0" smtClean="0">
                <a:cs typeface="Times New Roman" pitchFamily="18" charset="0"/>
              </a:rPr>
              <a:t>aktywne uniesienie wyprostowanej nogi- Active Straight Leg Raise©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l-PL" sz="2800" dirty="0" smtClean="0">
                <a:cs typeface="Times New Roman" pitchFamily="18" charset="0"/>
              </a:rPr>
              <a:t>ugięcie ramion w podporze- Trunk Stability Push Up©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l-PL" sz="2800" dirty="0" smtClean="0">
                <a:cs typeface="Times New Roman" pitchFamily="18" charset="0"/>
              </a:rPr>
              <a:t>test stabilności rotacyjnej tułowia- Rotational Stability©.</a:t>
            </a:r>
            <a:endParaRPr lang="pl-PL" sz="2800" dirty="0"/>
          </a:p>
        </p:txBody>
      </p:sp>
      <p:pic>
        <p:nvPicPr>
          <p:cNvPr id="9220" name="Picture 2" descr="http://t0.gstatic.com/images?q=tbn:ANd9GcRLBsCijktPRoIdJ97uXaB1km_Q8AQwGYRfgIjSujX0uN3Kdll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75463" y="333375"/>
            <a:ext cx="1831975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ytuł 1"/>
          <p:cNvSpPr>
            <a:spLocks noGrp="1"/>
          </p:cNvSpPr>
          <p:nvPr>
            <p:ph type="title"/>
          </p:nvPr>
        </p:nvSpPr>
        <p:spPr>
          <a:xfrm>
            <a:off x="457200" y="333375"/>
            <a:ext cx="7067550" cy="1084263"/>
          </a:xfrm>
        </p:spPr>
        <p:txBody>
          <a:bodyPr/>
          <a:lstStyle/>
          <a:p>
            <a:pPr eaLnBrk="1" hangingPunct="1"/>
            <a:r>
              <a:rPr lang="pl-PL" b="1" smtClean="0"/>
              <a:t>   </a:t>
            </a:r>
            <a:r>
              <a:rPr lang="pl-PL" sz="4000" b="1" smtClean="0"/>
              <a:t>Test 1- </a:t>
            </a:r>
            <a:r>
              <a:rPr lang="pl-PL" sz="4000" b="1" smtClean="0">
                <a:cs typeface="Times New Roman" pitchFamily="18" charset="0"/>
              </a:rPr>
              <a:t>Deep Squat©</a:t>
            </a:r>
            <a:r>
              <a:rPr lang="pl-PL" sz="4000" b="1" smtClean="0"/>
              <a:t>   </a:t>
            </a:r>
          </a:p>
        </p:txBody>
      </p:sp>
      <p:pic>
        <p:nvPicPr>
          <p:cNvPr id="10244" name="Picture 17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000100" y="3143248"/>
            <a:ext cx="6607941" cy="3411543"/>
          </a:xfrm>
        </p:spPr>
      </p:pic>
      <p:pic>
        <p:nvPicPr>
          <p:cNvPr id="10243" name="Picture 2" descr="http://t0.gstatic.com/images?q=tbn:ANd9GcRLBsCijktPRoIdJ97uXaB1km_Q8AQwGYRfgIjSujX0uN3KdllA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875463" y="333375"/>
            <a:ext cx="1831975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6" name="Prostokąt 6"/>
          <p:cNvSpPr>
            <a:spLocks noChangeArrowheads="1"/>
          </p:cNvSpPr>
          <p:nvPr/>
        </p:nvSpPr>
        <p:spPr bwMode="auto">
          <a:xfrm>
            <a:off x="500034" y="1357298"/>
            <a:ext cx="74168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b="1" dirty="0">
                <a:latin typeface="Calibri" pitchFamily="34" charset="0"/>
              </a:rPr>
              <a:t>Cel:</a:t>
            </a:r>
            <a:r>
              <a:rPr lang="pl-PL" dirty="0">
                <a:latin typeface="Calibri" pitchFamily="34" charset="0"/>
              </a:rPr>
              <a:t> obustronna ocena mobilności i stabilności w obrębie bioder, kolan, stawów skokowych, obręczy barkowej i górnej części tułowia.</a:t>
            </a:r>
          </a:p>
          <a:p>
            <a:r>
              <a:rPr lang="pl-PL" b="1" dirty="0">
                <a:latin typeface="Calibri" pitchFamily="34" charset="0"/>
              </a:rPr>
              <a:t>PW:</a:t>
            </a:r>
            <a:r>
              <a:rPr lang="pl-PL" dirty="0">
                <a:latin typeface="Calibri" pitchFamily="34" charset="0"/>
              </a:rPr>
              <a:t> stopy rozstawione na szerokość bioder z drążkiem trzymanym nad głową</a:t>
            </a:r>
          </a:p>
          <a:p>
            <a:r>
              <a:rPr lang="pl-PL" b="1" dirty="0">
                <a:latin typeface="Calibri" pitchFamily="34" charset="0"/>
              </a:rPr>
              <a:t>Ruch:</a:t>
            </a:r>
            <a:r>
              <a:rPr lang="pl-PL" dirty="0">
                <a:latin typeface="Calibri" pitchFamily="34" charset="0"/>
              </a:rPr>
              <a:t> przysiad.</a:t>
            </a:r>
          </a:p>
        </p:txBody>
      </p:sp>
      <p:sp>
        <p:nvSpPr>
          <p:cNvPr id="7" name="Prostokąt 8"/>
          <p:cNvSpPr>
            <a:spLocks noChangeArrowheads="1"/>
          </p:cNvSpPr>
          <p:nvPr/>
        </p:nvSpPr>
        <p:spPr bwMode="auto">
          <a:xfrm>
            <a:off x="1857356" y="2714620"/>
            <a:ext cx="48958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b="1" dirty="0">
                <a:latin typeface="Calibri" pitchFamily="34" charset="0"/>
              </a:rPr>
              <a:t>    3pkt	                    2pkt	                          1pkt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zny">
  <a:themeElements>
    <a:clrScheme name="Techniczny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zny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zn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722</TotalTime>
  <Words>862</Words>
  <Application>Microsoft Office PowerPoint</Application>
  <PresentationFormat>Pokaz na ekranie (4:3)</PresentationFormat>
  <Paragraphs>147</Paragraphs>
  <Slides>28</Slides>
  <Notes>28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28</vt:i4>
      </vt:variant>
    </vt:vector>
  </HeadingPairs>
  <TitlesOfParts>
    <vt:vector size="33" baseType="lpstr">
      <vt:lpstr>Arial</vt:lpstr>
      <vt:lpstr>Calibri</vt:lpstr>
      <vt:lpstr>Times New Roman</vt:lpstr>
      <vt:lpstr>Wingdings</vt:lpstr>
      <vt:lpstr>Techniczny</vt:lpstr>
      <vt:lpstr>FMS W SPORCIE I FIZJOTERAPII</vt:lpstr>
      <vt:lpstr>Czym jest FMS?</vt:lpstr>
      <vt:lpstr>Historia FMS</vt:lpstr>
      <vt:lpstr>Zestaw do FMS</vt:lpstr>
      <vt:lpstr>Ocena prób FMS</vt:lpstr>
      <vt:lpstr> Interpretacja wyników</vt:lpstr>
      <vt:lpstr>Zalety FMS</vt:lpstr>
      <vt:lpstr>Rodzaje testów FMS</vt:lpstr>
      <vt:lpstr>   Test 1- Deep Squat©   </vt:lpstr>
      <vt:lpstr>     Test 1- Deep Squat© c.d.</vt:lpstr>
      <vt:lpstr>Deep Squat© - znaczenie        </vt:lpstr>
      <vt:lpstr>                  Test 2- Hurdle step©  </vt:lpstr>
      <vt:lpstr>     Test 2- Hurdle step© c.d. </vt:lpstr>
      <vt:lpstr>                   Hurdle step©-                        znaczenie </vt:lpstr>
      <vt:lpstr>        Test 3- In- Line Lunge© </vt:lpstr>
      <vt:lpstr>    Test 3- In- Line Lunge© c.d.</vt:lpstr>
      <vt:lpstr>                 In- Line Lunge©-                         znaczenie </vt:lpstr>
      <vt:lpstr>      Test 4- Shoulder Mobility© </vt:lpstr>
      <vt:lpstr>  </vt:lpstr>
      <vt:lpstr>   Test 5- Active Straight Leg                Raise©</vt:lpstr>
      <vt:lpstr>   Test 5- Active Straight Leg       Raise© c.d.</vt:lpstr>
      <vt:lpstr>  Active Straight Leg Raise©                                                                           znaczenie</vt:lpstr>
      <vt:lpstr>  Test 6- Trunk Stablility      Push Up©  </vt:lpstr>
      <vt:lpstr>       Trunk Stablility Push Up©-                       znaczenie</vt:lpstr>
      <vt:lpstr>    Test 7- Rotational Stability© </vt:lpstr>
      <vt:lpstr>   Test 7- Rotational Stability©           c.d. </vt:lpstr>
      <vt:lpstr>    Rotational Stability©-                 znaczenie</vt:lpstr>
      <vt:lpstr>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FMS W FIZJOTERAPII I SPORCIE</dc:title>
  <dc:creator>Marcin</dc:creator>
  <cp:lastModifiedBy>Monika Zosia Darek</cp:lastModifiedBy>
  <cp:revision>94</cp:revision>
  <dcterms:created xsi:type="dcterms:W3CDTF">2011-03-27T11:17:33Z</dcterms:created>
  <dcterms:modified xsi:type="dcterms:W3CDTF">2014-01-22T21:42:53Z</dcterms:modified>
</cp:coreProperties>
</file>